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6858000" cx="9144000"/>
  <p:notesSz cx="7019925" cy="9305925"/>
  <p:embeddedFontLst>
    <p:embeddedFont>
      <p:font typeface="Robo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48" roundtripDataSignature="AMtx7mjqefqzkKjHC5DPhWc+R/Vfjs9J4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AAB2DF-1717-4B6A-BD73-F4C6F3F51797}">
  <a:tblStyle styleId="{9BAAB2DF-1717-4B6A-BD73-F4C6F3F5179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font" Target="fonts/Roboto-regular.fntdata"/><Relationship Id="rId21" Type="http://schemas.openxmlformats.org/officeDocument/2006/relationships/slide" Target="slides/slide14.xml"/><Relationship Id="rId43" Type="http://schemas.openxmlformats.org/officeDocument/2006/relationships/slide" Target="slides/slide36.xml"/><Relationship Id="rId24" Type="http://schemas.openxmlformats.org/officeDocument/2006/relationships/slide" Target="slides/slide17.xml"/><Relationship Id="rId46" Type="http://schemas.openxmlformats.org/officeDocument/2006/relationships/font" Target="fonts/Roboto-italic.fntdata"/><Relationship Id="rId23" Type="http://schemas.openxmlformats.org/officeDocument/2006/relationships/slide" Target="slides/slide16.xml"/><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48" Type="http://customschemas.google.com/relationships/presentationmetadata" Target="metadata"/><Relationship Id="rId25" Type="http://schemas.openxmlformats.org/officeDocument/2006/relationships/slide" Target="slides/slide18.xml"/><Relationship Id="rId47" Type="http://schemas.openxmlformats.org/officeDocument/2006/relationships/font" Target="fonts/Roboto-bold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41968" cy="465296"/>
          </a:xfrm>
          <a:prstGeom prst="rect">
            <a:avLst/>
          </a:prstGeom>
          <a:noFill/>
          <a:ln>
            <a:noFill/>
          </a:ln>
        </p:spPr>
        <p:txBody>
          <a:bodyPr anchorCtr="0" anchor="t" bIns="46625" lIns="93275" spcFirstLastPara="1" rIns="93275" wrap="square" tIns="466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6333" y="0"/>
            <a:ext cx="3041968" cy="465296"/>
          </a:xfrm>
          <a:prstGeom prst="rect">
            <a:avLst/>
          </a:prstGeom>
          <a:noFill/>
          <a:ln>
            <a:noFill/>
          </a:ln>
        </p:spPr>
        <p:txBody>
          <a:bodyPr anchorCtr="0" anchor="t" bIns="46625" lIns="93275" spcFirstLastPara="1" rIns="93275" wrap="square" tIns="466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84275" y="698500"/>
            <a:ext cx="4651375" cy="34893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993" y="4420315"/>
            <a:ext cx="5615940" cy="4187666"/>
          </a:xfrm>
          <a:prstGeom prst="rect">
            <a:avLst/>
          </a:prstGeom>
          <a:noFill/>
          <a:ln>
            <a:noFill/>
          </a:ln>
        </p:spPr>
        <p:txBody>
          <a:bodyPr anchorCtr="0" anchor="t" bIns="46625" lIns="93275" spcFirstLastPara="1" rIns="93275" wrap="square" tIns="466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39014"/>
            <a:ext cx="3041968" cy="465296"/>
          </a:xfrm>
          <a:prstGeom prst="rect">
            <a:avLst/>
          </a:prstGeom>
          <a:noFill/>
          <a:ln>
            <a:noFill/>
          </a:ln>
        </p:spPr>
        <p:txBody>
          <a:bodyPr anchorCtr="0" anchor="b" bIns="46625" lIns="93275" spcFirstLastPara="1" rIns="93275" wrap="square" tIns="466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6333" y="8839014"/>
            <a:ext cx="3041968" cy="465296"/>
          </a:xfrm>
          <a:prstGeom prst="rect">
            <a:avLst/>
          </a:prstGeom>
          <a:noFill/>
          <a:ln>
            <a:noFill/>
          </a:ln>
        </p:spPr>
        <p:txBody>
          <a:bodyPr anchorCtr="0" anchor="b" bIns="46625" lIns="93275" spcFirstLastPara="1" rIns="93275" wrap="square" tIns="466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opfake.org/en/how-to-spot-fake-news/"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txBox="1"/>
          <p:nvPr>
            <p:ph idx="1" type="body"/>
          </p:nvPr>
        </p:nvSpPr>
        <p:spPr>
          <a:xfrm>
            <a:off x="701993" y="4420315"/>
            <a:ext cx="5615940" cy="4187666"/>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102" name="Google Shape;102;p1:notes"/>
          <p:cNvSpPr/>
          <p:nvPr>
            <p:ph idx="2" type="sldImg"/>
          </p:nvPr>
        </p:nvSpPr>
        <p:spPr>
          <a:xfrm>
            <a:off x="1184275" y="698500"/>
            <a:ext cx="4651375" cy="34893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9: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rPr lang="en-US"/>
              <a:t>Characteristics</a:t>
            </a:r>
            <a:r>
              <a:rPr lang="en-US"/>
              <a:t> of fake news includes: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Textual</a:t>
            </a:r>
            <a:r>
              <a:rPr lang="en-US"/>
              <a:t> characteristics where we can see incoherent headline and body content</a:t>
            </a:r>
            <a:endParaRPr/>
          </a:p>
          <a:p>
            <a:pPr indent="0" lvl="0" marL="0" rtl="0" algn="l">
              <a:lnSpc>
                <a:spcPct val="100000"/>
              </a:lnSpc>
              <a:spcBef>
                <a:spcPts val="0"/>
              </a:spcBef>
              <a:spcAft>
                <a:spcPts val="0"/>
              </a:spcAft>
              <a:buSzPts val="1400"/>
              <a:buNone/>
            </a:pPr>
            <a:r>
              <a:rPr lang="en-US"/>
              <a:t>attractive and emphasized headline</a:t>
            </a:r>
            <a:endParaRPr/>
          </a:p>
          <a:p>
            <a:pPr indent="0" lvl="0" marL="0" rtl="0" algn="l">
              <a:lnSpc>
                <a:spcPct val="100000"/>
              </a:lnSpc>
              <a:spcBef>
                <a:spcPts val="0"/>
              </a:spcBef>
              <a:spcAft>
                <a:spcPts val="0"/>
              </a:spcAft>
              <a:buSzPts val="1400"/>
              <a:buNone/>
            </a:pPr>
            <a:r>
              <a:rPr lang="en-US"/>
              <a:t>less informative body content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Network characteristics includes lower clustering coefficient and few references. Similar fake news spreading user-user network is </a:t>
            </a:r>
            <a:r>
              <a:rPr lang="en-US"/>
              <a:t>strongly</a:t>
            </a:r>
            <a:r>
              <a:rPr lang="en-US"/>
              <a:t> connected. </a:t>
            </a:r>
            <a:endParaRPr/>
          </a:p>
          <a:p>
            <a:pPr indent="0" lvl="0" marL="0" rtl="0" algn="l">
              <a:lnSpc>
                <a:spcPct val="100000"/>
              </a:lnSpc>
              <a:spcBef>
                <a:spcPts val="0"/>
              </a:spcBef>
              <a:spcAft>
                <a:spcPts val="0"/>
              </a:spcAft>
              <a:buSzPts val="1400"/>
              <a:buNone/>
            </a:pPr>
            <a:r>
              <a:t/>
            </a:r>
            <a:endParaRPr/>
          </a:p>
        </p:txBody>
      </p:sp>
      <p:sp>
        <p:nvSpPr>
          <p:cNvPr id="173" name="Google Shape;173;p9: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0: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10: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182" name="Google Shape;182;p10: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1: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11: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191" name="Google Shape;191;p11: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92dbbcf31b_1_707: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192dbbcf31b_1_707: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rPr lang="en-US"/>
              <a:t>I have a game for the audience.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Here is the news  which has claimed that  outgoing Twitter employee suspended Elon Musk’s account on their way out. What do you think about this news ?</a:t>
            </a:r>
            <a:endParaRPr/>
          </a:p>
        </p:txBody>
      </p:sp>
      <p:sp>
        <p:nvSpPr>
          <p:cNvPr id="199" name="Google Shape;199;g192dbbcf31b_1_707: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2: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2: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rPr lang="en-US"/>
              <a:t>This is a fake news because we can see the textual characteristics where linked suspended account uses an uppercase i instead of an l, making it look as if Musk's account was suspended.</a:t>
            </a:r>
            <a:endParaRPr/>
          </a:p>
          <a:p>
            <a:pPr indent="0" lvl="0" marL="0" rtl="0" algn="l">
              <a:lnSpc>
                <a:spcPct val="100000"/>
              </a:lnSpc>
              <a:spcBef>
                <a:spcPts val="0"/>
              </a:spcBef>
              <a:spcAft>
                <a:spcPts val="0"/>
              </a:spcAft>
              <a:buSzPts val="1400"/>
              <a:buNone/>
            </a:pPr>
            <a:r>
              <a:t/>
            </a:r>
            <a:endParaRPr/>
          </a:p>
        </p:txBody>
      </p:sp>
      <p:sp>
        <p:nvSpPr>
          <p:cNvPr id="209" name="Google Shape;209;p12: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3: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13: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rPr lang="en-US"/>
              <a:t>We can clear receipt of this news which can be reported by the local </a:t>
            </a:r>
            <a:r>
              <a:rPr lang="en-US"/>
              <a:t>television</a:t>
            </a:r>
            <a:r>
              <a:rPr lang="en-US"/>
              <a:t> like KYTV and similarly admitted by </a:t>
            </a:r>
            <a:r>
              <a:rPr lang="en-US"/>
              <a:t>restaurant</a:t>
            </a:r>
            <a:r>
              <a:rPr lang="en-US"/>
              <a:t> </a:t>
            </a:r>
            <a:r>
              <a:rPr lang="en-US"/>
              <a:t>themselves</a:t>
            </a:r>
            <a:r>
              <a:rPr lang="en-US"/>
              <a:t>.</a:t>
            </a:r>
            <a:endParaRPr/>
          </a:p>
          <a:p>
            <a:pPr indent="0" lvl="0" marL="0" rtl="0" algn="l">
              <a:lnSpc>
                <a:spcPct val="100000"/>
              </a:lnSpc>
              <a:spcBef>
                <a:spcPts val="0"/>
              </a:spcBef>
              <a:spcAft>
                <a:spcPts val="0"/>
              </a:spcAft>
              <a:buSzPts val="1400"/>
              <a:buNone/>
            </a:pPr>
            <a:r>
              <a:rPr lang="en-US"/>
              <a:t> </a:t>
            </a:r>
            <a:endParaRPr/>
          </a:p>
        </p:txBody>
      </p:sp>
      <p:sp>
        <p:nvSpPr>
          <p:cNvPr id="221" name="Google Shape;221;p13: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92dbbcf31b_1_0: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192dbbcf31b_1_0: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232" name="Google Shape;232;g192dbbcf31b_1_0: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92dbbcf31b_1_626: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g192dbbcf31b_1_626: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241" name="Google Shape;241;g192dbbcf31b_1_626: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92dbbcf31b_1_6: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192dbbcf31b_1_6: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259" name="Google Shape;259;g192dbbcf31b_1_6: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92dbbcf31b_1_697: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g192dbbcf31b_1_697: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267" name="Google Shape;267;g192dbbcf31b_1_697: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a10a89ce80_3_12: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a10a89ce80_3_12:notes"/>
          <p:cNvSpPr txBox="1"/>
          <p:nvPr>
            <p:ph idx="1" type="body"/>
          </p:nvPr>
        </p:nvSpPr>
        <p:spPr>
          <a:xfrm>
            <a:off x="701993" y="4420315"/>
            <a:ext cx="5616000" cy="4187700"/>
          </a:xfrm>
          <a:prstGeom prst="rect">
            <a:avLst/>
          </a:prstGeom>
        </p:spPr>
        <p:txBody>
          <a:bodyPr anchorCtr="0" anchor="t" bIns="46625" lIns="93275" spcFirstLastPara="1" rIns="93275" wrap="square" tIns="46625">
            <a:noAutofit/>
          </a:bodyPr>
          <a:lstStyle/>
          <a:p>
            <a:pPr indent="0" lvl="0" marL="0" rtl="0" algn="l">
              <a:spcBef>
                <a:spcPts val="0"/>
              </a:spcBef>
              <a:spcAft>
                <a:spcPts val="0"/>
              </a:spcAft>
              <a:buNone/>
            </a:pPr>
            <a:r>
              <a:rPr lang="en-US"/>
              <a:t>Textual,Network,Propagation, and User characteristics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computed </a:t>
            </a:r>
            <a:r>
              <a:rPr lang="en-US"/>
              <a:t>readability, emotional and writing style features from the text and extracted 768 embeddings from the BERT layers. We used these all features along with supervised learning techniques such as Logistic Regression,SVC, Random Forest,Extra Trees, CatBoost, and XGBoost to detect fake news.</a:t>
            </a:r>
            <a:endParaRPr/>
          </a:p>
        </p:txBody>
      </p:sp>
      <p:sp>
        <p:nvSpPr>
          <p:cNvPr id="110" name="Google Shape;110;g1a10a89ce80_3_12:notes"/>
          <p:cNvSpPr txBox="1"/>
          <p:nvPr>
            <p:ph idx="12" type="sldNum"/>
          </p:nvPr>
        </p:nvSpPr>
        <p:spPr>
          <a:xfrm>
            <a:off x="3976333" y="8839014"/>
            <a:ext cx="3042000" cy="465300"/>
          </a:xfrm>
          <a:prstGeom prst="rect">
            <a:avLst/>
          </a:prstGeom>
        </p:spPr>
        <p:txBody>
          <a:bodyPr anchorCtr="0" anchor="b" bIns="46625" lIns="93275" spcFirstLastPara="1" rIns="93275" wrap="square" tIns="4662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9312774580_2_0: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19312774580_2_0: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275" name="Google Shape;275;g19312774580_2_0: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9312774580_4_0: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19312774580_4_0: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282" name="Google Shape;282;g19312774580_4_0: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93856ed457_0_0: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193856ed457_0_0: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290" name="Google Shape;290;g193856ed457_0_0: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93856ed457_0_17: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g193856ed457_0_17: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297" name="Google Shape;297;g193856ed457_0_17: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92dbbcf31b_0_15: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192dbbcf31b_0_15: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317500" lvl="0" marL="457200" rtl="0" algn="l">
              <a:lnSpc>
                <a:spcPct val="100000"/>
              </a:lnSpc>
              <a:spcBef>
                <a:spcPts val="0"/>
              </a:spcBef>
              <a:spcAft>
                <a:spcPts val="0"/>
              </a:spcAft>
              <a:buSzPts val="1400"/>
              <a:buChar char="-"/>
            </a:pPr>
            <a:r>
              <a:rPr lang="en-US"/>
              <a:t>Confirmation Bias : Favoring information that confirms previously existing beliefs or biases.</a:t>
            </a:r>
            <a:endParaRPr/>
          </a:p>
          <a:p>
            <a:pPr indent="-317500" lvl="0" marL="457200" rtl="0" algn="l">
              <a:lnSpc>
                <a:spcPct val="100000"/>
              </a:lnSpc>
              <a:spcBef>
                <a:spcPts val="0"/>
              </a:spcBef>
              <a:spcAft>
                <a:spcPts val="0"/>
              </a:spcAft>
              <a:buSzPts val="1400"/>
              <a:buChar char="-"/>
            </a:pPr>
            <a:r>
              <a:rPr lang="en-US"/>
              <a:t>The validity effect is the increase in perceived validity of repeated statements. In the first experiment, subjects rated repeated and nonrepeated statements for validity, familiarity, and source recognition.</a:t>
            </a:r>
            <a:endParaRPr/>
          </a:p>
          <a:p>
            <a:pPr indent="-317500" lvl="0" marL="457200" rtl="0" algn="l">
              <a:lnSpc>
                <a:spcPct val="100000"/>
              </a:lnSpc>
              <a:spcBef>
                <a:spcPts val="0"/>
              </a:spcBef>
              <a:spcAft>
                <a:spcPts val="0"/>
              </a:spcAft>
              <a:buSzPts val="1400"/>
              <a:buChar char="-"/>
            </a:pPr>
            <a:r>
              <a:rPr lang="en-US"/>
              <a:t>The backfire effect is a cognitive bias that causes people who encounter evidence that challenges their beliefs to reject that evidence, and to strengthen their support of their original stance.</a:t>
            </a:r>
            <a:endParaRPr/>
          </a:p>
          <a:p>
            <a:pPr indent="-317500" lvl="0" marL="457200" rtl="0" algn="l">
              <a:lnSpc>
                <a:spcPct val="100000"/>
              </a:lnSpc>
              <a:spcBef>
                <a:spcPts val="0"/>
              </a:spcBef>
              <a:spcAft>
                <a:spcPts val="0"/>
              </a:spcAft>
              <a:buSzPts val="1400"/>
              <a:buChar char="-"/>
            </a:pPr>
            <a:r>
              <a:rPr lang="en-US"/>
              <a:t>Cognitive bias is an unconscious error in thinking that arises from the way people perceive the world and the information around them that determines how they make decisions.</a:t>
            </a:r>
            <a:endParaRPr/>
          </a:p>
          <a:p>
            <a:pPr indent="-317500" lvl="0" marL="457200" rtl="0" algn="l">
              <a:lnSpc>
                <a:spcPct val="100000"/>
              </a:lnSpc>
              <a:spcBef>
                <a:spcPts val="0"/>
              </a:spcBef>
              <a:spcAft>
                <a:spcPts val="0"/>
              </a:spcAft>
              <a:buSzPts val="1400"/>
              <a:buChar char="-"/>
            </a:pPr>
            <a:r>
              <a:rPr lang="en-US"/>
              <a:t>In-group Bias (also known as in-group favoritism) is the tendency for people to give preferential treatment to others who belong to the same group that they do.</a:t>
            </a:r>
            <a:endParaRPr/>
          </a:p>
          <a:p>
            <a:pPr indent="-317500" lvl="0" marL="457200" rtl="0" algn="l">
              <a:lnSpc>
                <a:spcPct val="100000"/>
              </a:lnSpc>
              <a:spcBef>
                <a:spcPts val="0"/>
              </a:spcBef>
              <a:spcAft>
                <a:spcPts val="0"/>
              </a:spcAft>
              <a:buSzPts val="1400"/>
              <a:buChar char="-"/>
            </a:pPr>
            <a:r>
              <a:rPr lang="en-US"/>
              <a:t>Choice-supportive bias is our tendency to defend our own decisions or later perceive our choices as better than they are simply because we made them.</a:t>
            </a:r>
            <a:endParaRPr/>
          </a:p>
          <a:p>
            <a:pPr indent="-317500" lvl="0" marL="457200" rtl="0" algn="l">
              <a:lnSpc>
                <a:spcPct val="100000"/>
              </a:lnSpc>
              <a:spcBef>
                <a:spcPts val="0"/>
              </a:spcBef>
              <a:spcAft>
                <a:spcPts val="0"/>
              </a:spcAft>
              <a:buSzPts val="1400"/>
              <a:buChar char="-"/>
            </a:pPr>
            <a:r>
              <a:rPr lang="en-US"/>
              <a:t>The primacy effect is a cognitive bias and refers to an individual's tendency to better remember the first piece of information they encounter than the information they receive later on.</a:t>
            </a:r>
            <a:endParaRPr/>
          </a:p>
        </p:txBody>
      </p:sp>
      <p:sp>
        <p:nvSpPr>
          <p:cNvPr id="304" name="Google Shape;304;g192dbbcf31b_0_15: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92dbbcf31b_0_48: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g192dbbcf31b_0_48: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rPr lang="en-US"/>
              <a:t>Personalization filter bubbles for users can create echo chambers for recommender systems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 filter bubble or ideological frame is a state of intellectual isolation that can result from personalized searches when a website algorithm selectively guesses what information a user would like to see based on information about the user, such as location, past click-behavior, and search history.</a:t>
            </a:r>
            <a:endParaRPr/>
          </a:p>
          <a:p>
            <a:pPr indent="0" lvl="0" marL="0" rtl="0" algn="l">
              <a:lnSpc>
                <a:spcPct val="100000"/>
              </a:lnSpc>
              <a:spcBef>
                <a:spcPts val="0"/>
              </a:spcBef>
              <a:spcAft>
                <a:spcPts val="0"/>
              </a:spcAft>
              <a:buSzPts val="1400"/>
              <a:buNone/>
            </a:pPr>
            <a:r>
              <a:rPr lang="en-US">
                <a:solidFill>
                  <a:srgbClr val="202124"/>
                </a:solidFill>
                <a:highlight>
                  <a:srgbClr val="FFFFFF"/>
                </a:highlight>
                <a:latin typeface="Roboto"/>
                <a:ea typeface="Roboto"/>
                <a:cs typeface="Roboto"/>
                <a:sym typeface="Roboto"/>
              </a:rPr>
              <a:t>An echo chamber is "an environment where a person only encounters information or opinions that reflect and reinforce their own."</a:t>
            </a:r>
            <a:endParaRPr/>
          </a:p>
        </p:txBody>
      </p:sp>
      <p:sp>
        <p:nvSpPr>
          <p:cNvPr id="314" name="Google Shape;314;g192dbbcf31b_0_48: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92dbbcf31b_0_0: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192dbbcf31b_0_0: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https://www.stopfake.org/en/how-to-spot-fake-news/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Are there other sites reporting similar narrative?</a:t>
            </a:r>
            <a:endParaRPr/>
          </a:p>
        </p:txBody>
      </p:sp>
      <p:sp>
        <p:nvSpPr>
          <p:cNvPr id="324" name="Google Shape;324;g192dbbcf31b_0_0: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a525ac4934_0_130: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a525ac4934_0_130:notes"/>
          <p:cNvSpPr txBox="1"/>
          <p:nvPr>
            <p:ph idx="1" type="body"/>
          </p:nvPr>
        </p:nvSpPr>
        <p:spPr>
          <a:xfrm>
            <a:off x="701993" y="4420315"/>
            <a:ext cx="5616000" cy="4187700"/>
          </a:xfrm>
          <a:prstGeom prst="rect">
            <a:avLst/>
          </a:prstGeom>
        </p:spPr>
        <p:txBody>
          <a:bodyPr anchorCtr="0" anchor="t" bIns="46625" lIns="93275" spcFirstLastPara="1" rIns="93275" wrap="square" tIns="46625">
            <a:noAutofit/>
          </a:bodyPr>
          <a:lstStyle/>
          <a:p>
            <a:pPr indent="0" lvl="0" marL="0" rtl="0" algn="l">
              <a:spcBef>
                <a:spcPts val="0"/>
              </a:spcBef>
              <a:spcAft>
                <a:spcPts val="0"/>
              </a:spcAft>
              <a:buNone/>
            </a:pPr>
            <a:r>
              <a:rPr lang="en-US"/>
              <a:t>The ReCOVery dataset was created to make studying and combating COVID-19 information easier. Following a search and investigation of almost 2,000 news outlets, 60 were found to have extremely high or low levels of credibility. A total of 2,029 news pieces about coronavirus, published from January to May 2020, are gathered in the archive, along with 140,820 ts that show how these news articles have spread on the Twitter social network, inheriting the authority of the medium on which they were published.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news data includes the news id, the article's URL, the publisher, the publish date, the author's name, the article's title, the article's image, the article's body content, the political bias, the nation of the news source, and the ground truth. The article's reliability provides the ground truth, where 1 indicates reliability and 0 shows unreliable.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Suppose we have a dataset of different types of shapes which includes square, rectangle, triangle, and Polygon. </a:t>
            </a:r>
            <a:endParaRPr/>
          </a:p>
          <a:p>
            <a:pPr indent="0" lvl="0" marL="0" rtl="0" algn="l">
              <a:spcBef>
                <a:spcPts val="0"/>
              </a:spcBef>
              <a:spcAft>
                <a:spcPts val="0"/>
              </a:spcAft>
              <a:buNone/>
            </a:pPr>
            <a:r>
              <a:rPr lang="en-US"/>
              <a:t>Now the first step is that we need to train the model for each shape. If the given shape has four sides, and all the sides are equal, then it will be labelled as a Square. If the given shape has three sides, then it will be labelled as a triangle. Now, after training, we test our model using the test set, and the task of the model is to identify the shape. The machine is already trained on all types of shapes, and when it finds a new shape, it classifies the shape on the bases of a number of sides, and predicts the output.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3" name="Google Shape;333;g1a525ac4934_0_130:notes"/>
          <p:cNvSpPr txBox="1"/>
          <p:nvPr>
            <p:ph idx="12" type="sldNum"/>
          </p:nvPr>
        </p:nvSpPr>
        <p:spPr>
          <a:xfrm>
            <a:off x="3976333" y="8839014"/>
            <a:ext cx="3042000" cy="465300"/>
          </a:xfrm>
          <a:prstGeom prst="rect">
            <a:avLst/>
          </a:prstGeom>
        </p:spPr>
        <p:txBody>
          <a:bodyPr anchorCtr="0" anchor="b" bIns="46625" lIns="93275" spcFirstLastPara="1" rIns="93275" wrap="square" tIns="4662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a525ac4934_0_69: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a525ac4934_0_69:notes"/>
          <p:cNvSpPr txBox="1"/>
          <p:nvPr>
            <p:ph idx="1" type="body"/>
          </p:nvPr>
        </p:nvSpPr>
        <p:spPr>
          <a:xfrm>
            <a:off x="701993" y="4420315"/>
            <a:ext cx="5616000" cy="4187700"/>
          </a:xfrm>
          <a:prstGeom prst="rect">
            <a:avLst/>
          </a:prstGeom>
        </p:spPr>
        <p:txBody>
          <a:bodyPr anchorCtr="0" anchor="t" bIns="46625" lIns="93275" spcFirstLastPara="1" rIns="93275" wrap="square" tIns="46625">
            <a:noAutofit/>
          </a:bodyPr>
          <a:lstStyle/>
          <a:p>
            <a:pPr indent="0" lvl="0" marL="0" rtl="0" algn="l">
              <a:spcBef>
                <a:spcPts val="0"/>
              </a:spcBef>
              <a:spcAft>
                <a:spcPts val="0"/>
              </a:spcAft>
              <a:buNone/>
            </a:pPr>
            <a:r>
              <a:rPr lang="en-US" sz="1150">
                <a:solidFill>
                  <a:srgbClr val="555555"/>
                </a:solidFill>
                <a:highlight>
                  <a:srgbClr val="FFFFFF"/>
                </a:highlight>
                <a:latin typeface="Arial"/>
                <a:ea typeface="Arial"/>
                <a:cs typeface="Arial"/>
                <a:sym typeface="Arial"/>
              </a:rPr>
              <a:t>Cross-validation is a statistical method used to estimate the skill of machine learning models.</a:t>
            </a:r>
            <a:endParaRPr sz="1150">
              <a:solidFill>
                <a:srgbClr val="555555"/>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555555"/>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555555"/>
              </a:solidFill>
              <a:highlight>
                <a:srgbClr val="FFFFFF"/>
              </a:highlight>
              <a:latin typeface="Arial"/>
              <a:ea typeface="Arial"/>
              <a:cs typeface="Arial"/>
              <a:sym typeface="Arial"/>
            </a:endParaRPr>
          </a:p>
          <a:p>
            <a:pPr indent="0" lvl="0" marL="0" rtl="0" algn="l">
              <a:spcBef>
                <a:spcPts val="0"/>
              </a:spcBef>
              <a:spcAft>
                <a:spcPts val="0"/>
              </a:spcAft>
              <a:buNone/>
            </a:pPr>
            <a:r>
              <a:rPr lang="en-US" sz="1150">
                <a:solidFill>
                  <a:srgbClr val="555555"/>
                </a:solidFill>
                <a:highlight>
                  <a:srgbClr val="FFFFFF"/>
                </a:highlight>
                <a:latin typeface="Arial"/>
                <a:ea typeface="Arial"/>
                <a:cs typeface="Arial"/>
                <a:sym typeface="Arial"/>
              </a:rPr>
              <a:t>Stratified: The splitting of data into folds may be governed by criteria such as ensuring that each fold has the same proportion of observations with a given categorical value, such as the class outcome value. This is called stratified cross-validation. </a:t>
            </a:r>
            <a:endParaRPr sz="1150">
              <a:solidFill>
                <a:srgbClr val="555555"/>
              </a:solidFill>
              <a:highlight>
                <a:srgbClr val="FFFFFF"/>
              </a:highlight>
              <a:latin typeface="Arial"/>
              <a:ea typeface="Arial"/>
              <a:cs typeface="Arial"/>
              <a:sym typeface="Arial"/>
            </a:endParaRPr>
          </a:p>
          <a:p>
            <a:pPr indent="0" lvl="0" marL="0" rtl="0" algn="l">
              <a:spcBef>
                <a:spcPts val="0"/>
              </a:spcBef>
              <a:spcAft>
                <a:spcPts val="0"/>
              </a:spcAft>
              <a:buNone/>
            </a:pPr>
            <a:r>
              <a:rPr lang="en-US" sz="1150">
                <a:solidFill>
                  <a:srgbClr val="232629"/>
                </a:solidFill>
                <a:highlight>
                  <a:srgbClr val="FFFFFF"/>
                </a:highlight>
                <a:latin typeface="Arial"/>
                <a:ea typeface="Arial"/>
                <a:cs typeface="Arial"/>
                <a:sym typeface="Arial"/>
              </a:rPr>
              <a:t>Splits the data into k folds, making sure each fold is an appropriate representative of the original data. (class distribution, mean, variance, etc)</a:t>
            </a:r>
            <a:endParaRPr sz="1150">
              <a:solidFill>
                <a:srgbClr val="555555"/>
              </a:solidFill>
              <a:highlight>
                <a:srgbClr val="FFFFFF"/>
              </a:highlight>
              <a:latin typeface="Arial"/>
              <a:ea typeface="Arial"/>
              <a:cs typeface="Arial"/>
              <a:sym typeface="Arial"/>
            </a:endParaRPr>
          </a:p>
        </p:txBody>
      </p:sp>
      <p:sp>
        <p:nvSpPr>
          <p:cNvPr id="342" name="Google Shape;342;g1a525ac4934_0_69:notes"/>
          <p:cNvSpPr txBox="1"/>
          <p:nvPr>
            <p:ph idx="12" type="sldNum"/>
          </p:nvPr>
        </p:nvSpPr>
        <p:spPr>
          <a:xfrm>
            <a:off x="3976333" y="8839014"/>
            <a:ext cx="3042000" cy="465300"/>
          </a:xfrm>
          <a:prstGeom prst="rect">
            <a:avLst/>
          </a:prstGeom>
        </p:spPr>
        <p:txBody>
          <a:bodyPr anchorCtr="0" anchor="b" bIns="46625" lIns="93275" spcFirstLastPara="1" rIns="93275" wrap="square" tIns="4662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a525ac4934_0_18: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a525ac4934_0_18:notes"/>
          <p:cNvSpPr txBox="1"/>
          <p:nvPr>
            <p:ph idx="1" type="body"/>
          </p:nvPr>
        </p:nvSpPr>
        <p:spPr>
          <a:xfrm>
            <a:off x="701993" y="4420315"/>
            <a:ext cx="5616000" cy="4187700"/>
          </a:xfrm>
          <a:prstGeom prst="rect">
            <a:avLst/>
          </a:prstGeom>
        </p:spPr>
        <p:txBody>
          <a:bodyPr anchorCtr="0" anchor="t" bIns="46625" lIns="93275" spcFirstLastPara="1" rIns="93275" wrap="square" tIns="46625">
            <a:noAutofit/>
          </a:bodyPr>
          <a:lstStyle/>
          <a:p>
            <a:pPr indent="-317500" lvl="0" marL="457200" rtl="0" algn="l">
              <a:spcBef>
                <a:spcPts val="0"/>
              </a:spcBef>
              <a:spcAft>
                <a:spcPts val="0"/>
              </a:spcAft>
              <a:buSzPts val="1400"/>
              <a:buChar char="-"/>
            </a:pPr>
            <a:r>
              <a:rPr lang="en-US"/>
              <a:t>The Flesch scale ranges from 0 to 100. Higher Flesch reading-ease ratings suggest that the text is easier to read, while lower scores indicate that it is more difficult to read. </a:t>
            </a:r>
            <a:endParaRPr/>
          </a:p>
          <a:p>
            <a:pPr indent="-317500" lvl="0" marL="457200" rtl="0" algn="l">
              <a:spcBef>
                <a:spcPts val="0"/>
              </a:spcBef>
              <a:spcAft>
                <a:spcPts val="0"/>
              </a:spcAft>
              <a:buSzPts val="1400"/>
              <a:buChar char="-"/>
            </a:pPr>
            <a:r>
              <a:rPr lang="en-US"/>
              <a:t>The Coleman Liau Index gauges the text’s readability based on the word’s characters. </a:t>
            </a:r>
            <a:endParaRPr/>
          </a:p>
          <a:p>
            <a:pPr indent="-317500" lvl="0" marL="457200" rtl="0" algn="l">
              <a:spcBef>
                <a:spcPts val="0"/>
              </a:spcBef>
              <a:spcAft>
                <a:spcPts val="0"/>
              </a:spcAft>
              <a:buSzPts val="1400"/>
              <a:buChar char="-"/>
            </a:pPr>
            <a:r>
              <a:rPr lang="en-US"/>
              <a:t>The Gunning Fog Index, the Flesh Kincaid Grade Level, the SMOG Index, the Automatic Readability Index, and the Gunning Fog Grade Level are algorithmic heuristics used to determine readability based on the num- ber of educational years needed to comprehend the text. Lastly, the Dale-Chall reading test gauges the text’s difficulty using a vocabulary list that fourth- graders are familiar with. We use this group of eight readability features to measure the complex- ity of a user’s writing style.</a:t>
            </a:r>
            <a:endParaRPr/>
          </a:p>
          <a:p>
            <a:pPr indent="-317500" lvl="0" marL="457200" rtl="0" algn="l">
              <a:spcBef>
                <a:spcPts val="0"/>
              </a:spcBef>
              <a:spcAft>
                <a:spcPts val="0"/>
              </a:spcAft>
              <a:buSzPts val="1400"/>
              <a:buChar char="-"/>
            </a:pPr>
            <a:r>
              <a:rPr lang="en-US"/>
              <a:t>The SMOG Index and  the Automatic Readability Index are algorithmic heuristics used to determine readability based on the number of educational years needed to comprehend the text. </a:t>
            </a:r>
            <a:endParaRPr/>
          </a:p>
          <a:p>
            <a:pPr indent="-317500" lvl="0" marL="457200" rtl="0" algn="l">
              <a:spcBef>
                <a:spcPts val="0"/>
              </a:spcBef>
              <a:spcAft>
                <a:spcPts val="0"/>
              </a:spcAft>
              <a:buSzPts val="1400"/>
              <a:buChar char="-"/>
            </a:pPr>
            <a:r>
              <a:rPr lang="en-US"/>
              <a:t>Lastly, the Dale-Chall reading test gauges the text’s difficulty using a vocabulary list that fourth- graders are familiar with. We use this group of eight readability features to measure the complexity of a user’s writing style.</a:t>
            </a:r>
            <a:endParaRPr/>
          </a:p>
        </p:txBody>
      </p:sp>
      <p:sp>
        <p:nvSpPr>
          <p:cNvPr id="351" name="Google Shape;351;g1a525ac4934_0_18:notes"/>
          <p:cNvSpPr txBox="1"/>
          <p:nvPr>
            <p:ph idx="12" type="sldNum"/>
          </p:nvPr>
        </p:nvSpPr>
        <p:spPr>
          <a:xfrm>
            <a:off x="3976333" y="8839014"/>
            <a:ext cx="3042000" cy="465300"/>
          </a:xfrm>
          <a:prstGeom prst="rect">
            <a:avLst/>
          </a:prstGeom>
        </p:spPr>
        <p:txBody>
          <a:bodyPr anchorCtr="0" anchor="b" bIns="46625" lIns="93275" spcFirstLastPara="1" rIns="93275" wrap="square" tIns="4662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2:notes"/>
          <p:cNvSpPr/>
          <p:nvPr>
            <p:ph idx="2" type="sldImg"/>
          </p:nvPr>
        </p:nvSpPr>
        <p:spPr>
          <a:xfrm>
            <a:off x="1169988" y="697944"/>
            <a:ext cx="4680000" cy="3489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2:notes"/>
          <p:cNvSpPr txBox="1"/>
          <p:nvPr>
            <p:ph idx="1" type="body"/>
          </p:nvPr>
        </p:nvSpPr>
        <p:spPr>
          <a:xfrm>
            <a:off x="701993" y="4420314"/>
            <a:ext cx="5616000" cy="4187700"/>
          </a:xfrm>
          <a:prstGeom prst="rect">
            <a:avLst/>
          </a:prstGeom>
          <a:noFill/>
          <a:ln>
            <a:noFill/>
          </a:ln>
        </p:spPr>
        <p:txBody>
          <a:bodyPr anchorCtr="0" anchor="t" bIns="93400" lIns="93400" spcFirstLastPara="1" rIns="93400" wrap="square" tIns="93400">
            <a:noAutofit/>
          </a:bodyPr>
          <a:lstStyle/>
          <a:p>
            <a:pPr indent="0" lvl="0" marL="0" rtl="0" algn="l">
              <a:lnSpc>
                <a:spcPct val="100000"/>
              </a:lnSpc>
              <a:spcBef>
                <a:spcPts val="0"/>
              </a:spcBef>
              <a:spcAft>
                <a:spcPts val="0"/>
              </a:spcAft>
              <a:buSzPts val="1100"/>
              <a:buNone/>
            </a:pPr>
            <a:r>
              <a:rPr lang="en-US"/>
              <a:t>Both Misinformation and Disinformation comes under the big umbrella of false information.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Misinformation</a:t>
            </a:r>
            <a:r>
              <a:rPr lang="en-US"/>
              <a:t> are when the incorrect information is shared </a:t>
            </a:r>
            <a:r>
              <a:rPr lang="en-US"/>
              <a:t>accidentally</a:t>
            </a:r>
            <a:r>
              <a:rPr lang="en-US"/>
              <a:t>. However, there is the intention to deceive in disinformation.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a525ac4934_0_39: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a525ac4934_0_39:notes"/>
          <p:cNvSpPr txBox="1"/>
          <p:nvPr>
            <p:ph idx="1" type="body"/>
          </p:nvPr>
        </p:nvSpPr>
        <p:spPr>
          <a:xfrm>
            <a:off x="701993" y="4420315"/>
            <a:ext cx="5616000" cy="4187700"/>
          </a:xfrm>
          <a:prstGeom prst="rect">
            <a:avLst/>
          </a:prstGeom>
        </p:spPr>
        <p:txBody>
          <a:bodyPr anchorCtr="0" anchor="t" bIns="46625" lIns="93275" spcFirstLastPara="1" rIns="93275" wrap="square" tIns="46625">
            <a:noAutofit/>
          </a:bodyPr>
          <a:lstStyle/>
          <a:p>
            <a:pPr indent="0" lvl="0" marL="0" rtl="0" algn="l">
              <a:spcBef>
                <a:spcPts val="0"/>
              </a:spcBef>
              <a:spcAft>
                <a:spcPts val="0"/>
              </a:spcAft>
              <a:buNone/>
            </a:pPr>
            <a:r>
              <a:rPr lang="en-US"/>
              <a:t>This set of features captures the writing style of the tweets.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Specifically, we computed the average number of words, the average number of uppercased words, the the average number of characters per user tweet, the percentage of stopwords, and the use of part of speech such as the number of nouns, proper nouns, personal nouns, possessive nouns, pronouns, determinants, adverbs, interjections, verbs, and adjectives.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58" name="Google Shape;358;g1a525ac4934_0_39:notes"/>
          <p:cNvSpPr txBox="1"/>
          <p:nvPr>
            <p:ph idx="12" type="sldNum"/>
          </p:nvPr>
        </p:nvSpPr>
        <p:spPr>
          <a:xfrm>
            <a:off x="3976333" y="8839014"/>
            <a:ext cx="3042000" cy="465300"/>
          </a:xfrm>
          <a:prstGeom prst="rect">
            <a:avLst/>
          </a:prstGeom>
        </p:spPr>
        <p:txBody>
          <a:bodyPr anchorCtr="0" anchor="b" bIns="46625" lIns="93275" spcFirstLastPara="1" rIns="93275" wrap="square" tIns="4662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a525ac4934_0_52: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a525ac4934_0_52:notes"/>
          <p:cNvSpPr txBox="1"/>
          <p:nvPr>
            <p:ph idx="1" type="body"/>
          </p:nvPr>
        </p:nvSpPr>
        <p:spPr>
          <a:xfrm>
            <a:off x="701993" y="4420315"/>
            <a:ext cx="5616000" cy="4187700"/>
          </a:xfrm>
          <a:prstGeom prst="rect">
            <a:avLst/>
          </a:prstGeom>
        </p:spPr>
        <p:txBody>
          <a:bodyPr anchorCtr="0" anchor="t" bIns="46625" lIns="93275" spcFirstLastPara="1" rIns="93275" wrap="square" tIns="46625">
            <a:noAutofit/>
          </a:bodyPr>
          <a:lstStyle/>
          <a:p>
            <a:pPr indent="0" lvl="0" marL="0" rtl="0" algn="l">
              <a:spcBef>
                <a:spcPts val="0"/>
              </a:spcBef>
              <a:spcAft>
                <a:spcPts val="0"/>
              </a:spcAft>
              <a:buClr>
                <a:schemeClr val="dk1"/>
              </a:buClr>
              <a:buSzPts val="1100"/>
              <a:buFont typeface="Arial"/>
              <a:buNone/>
            </a:pPr>
            <a:r>
              <a:rPr lang="en-US"/>
              <a:t>Fake news is purposely sparked by emotionally charged statements to sway public opinion and damage feelings of a particular group by inciting their anger, fear, and mistrust in the direction of the event, individual, and agency. </a:t>
            </a:r>
            <a:endParaRPr/>
          </a:p>
          <a:p>
            <a:pPr indent="0" lvl="0" marL="0" rtl="0" algn="l">
              <a:spcBef>
                <a:spcPts val="0"/>
              </a:spcBef>
              <a:spcAft>
                <a:spcPts val="0"/>
              </a:spcAft>
              <a:buClr>
                <a:schemeClr val="dk1"/>
              </a:buClr>
              <a:buSzPts val="1100"/>
              <a:buFont typeface="Arial"/>
              <a:buNone/>
            </a:pPr>
            <a:r>
              <a:rPr lang="en-US"/>
              <a:t>Thus, we calculated emotional traits such as anger, happiness, sadness, fear, disgust, anticipation, surprise, and trust.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We computed emotion features including anger, pleasure, disappointment, fear, disgust, anticipation, marvel, and trust. We used the Emotion Intensity Lexicon (NRC-EIL) and happy, unhappy, angry, do not care, inspired, afraid, amused.Firstly, we cleaned up the news content by expanding contraction phrases, using LanguageTool 6 to fix spelling and grammar errors, swapping out negated terms for their WordNet antonym, removing forestall phrases, and lemmatizing the words. We specifically looked up each word in the two emotion dictionaries and mapped the corresponding affect values of the words that matched. To create an emotion vector, we then normalized the ranks of each emotion class using the full range of emotions that were retrieved from a news text. If two lexicons had the same emotion, such as sad in NRC-EIL and unhappiness in Emolex, we took the average of the two computed values into consideration.</a:t>
            </a:r>
            <a:endParaRPr/>
          </a:p>
          <a:p>
            <a:pPr indent="0" lvl="0" marL="0" rtl="0" algn="l">
              <a:spcBef>
                <a:spcPts val="0"/>
              </a:spcBef>
              <a:spcAft>
                <a:spcPts val="0"/>
              </a:spcAft>
              <a:buNone/>
            </a:pPr>
            <a:r>
              <a:t/>
            </a:r>
            <a:endParaRPr/>
          </a:p>
        </p:txBody>
      </p:sp>
      <p:sp>
        <p:nvSpPr>
          <p:cNvPr id="365" name="Google Shape;365;g1a525ac4934_0_52:notes"/>
          <p:cNvSpPr txBox="1"/>
          <p:nvPr>
            <p:ph idx="12" type="sldNum"/>
          </p:nvPr>
        </p:nvSpPr>
        <p:spPr>
          <a:xfrm>
            <a:off x="3976333" y="8839014"/>
            <a:ext cx="3042000" cy="465300"/>
          </a:xfrm>
          <a:prstGeom prst="rect">
            <a:avLst/>
          </a:prstGeom>
        </p:spPr>
        <p:txBody>
          <a:bodyPr anchorCtr="0" anchor="b" bIns="46625" lIns="93275" spcFirstLastPara="1" rIns="93275" wrap="square" tIns="4662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a525ac4934_0_114: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a525ac4934_0_114:notes"/>
          <p:cNvSpPr txBox="1"/>
          <p:nvPr>
            <p:ph idx="1" type="body"/>
          </p:nvPr>
        </p:nvSpPr>
        <p:spPr>
          <a:xfrm>
            <a:off x="701993" y="4420315"/>
            <a:ext cx="5616000" cy="4187700"/>
          </a:xfrm>
          <a:prstGeom prst="rect">
            <a:avLst/>
          </a:prstGeom>
        </p:spPr>
        <p:txBody>
          <a:bodyPr anchorCtr="0" anchor="t" bIns="46625" lIns="93275" spcFirstLastPara="1" rIns="93275" wrap="square" tIns="46625">
            <a:noAutofit/>
          </a:bodyPr>
          <a:lstStyle/>
          <a:p>
            <a:pPr indent="0" lvl="0" marL="0" rtl="0" algn="l">
              <a:spcBef>
                <a:spcPts val="0"/>
              </a:spcBef>
              <a:spcAft>
                <a:spcPts val="0"/>
              </a:spcAft>
              <a:buNone/>
            </a:pPr>
            <a:r>
              <a:t/>
            </a:r>
            <a:endParaRPr/>
          </a:p>
        </p:txBody>
      </p:sp>
      <p:sp>
        <p:nvSpPr>
          <p:cNvPr id="372" name="Google Shape;372;g1a525ac4934_0_114:notes"/>
          <p:cNvSpPr txBox="1"/>
          <p:nvPr>
            <p:ph idx="12" type="sldNum"/>
          </p:nvPr>
        </p:nvSpPr>
        <p:spPr>
          <a:xfrm>
            <a:off x="3976333" y="8839014"/>
            <a:ext cx="3042000" cy="465300"/>
          </a:xfrm>
          <a:prstGeom prst="rect">
            <a:avLst/>
          </a:prstGeom>
        </p:spPr>
        <p:txBody>
          <a:bodyPr anchorCtr="0" anchor="b" bIns="46625" lIns="93275" spcFirstLastPara="1" rIns="93275" wrap="square" tIns="4662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a525ac4934_0_91: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a525ac4934_0_91:notes"/>
          <p:cNvSpPr txBox="1"/>
          <p:nvPr>
            <p:ph idx="1" type="body"/>
          </p:nvPr>
        </p:nvSpPr>
        <p:spPr>
          <a:xfrm>
            <a:off x="701993" y="4420315"/>
            <a:ext cx="5616000" cy="4187700"/>
          </a:xfrm>
          <a:prstGeom prst="rect">
            <a:avLst/>
          </a:prstGeom>
        </p:spPr>
        <p:txBody>
          <a:bodyPr anchorCtr="0" anchor="t" bIns="46625" lIns="93275" spcFirstLastPara="1" rIns="93275" wrap="square" tIns="46625">
            <a:noAutofit/>
          </a:bodyPr>
          <a:lstStyle/>
          <a:p>
            <a:pPr indent="0" lvl="0" marL="0" rtl="0" algn="l">
              <a:spcBef>
                <a:spcPts val="0"/>
              </a:spcBef>
              <a:spcAft>
                <a:spcPts val="0"/>
              </a:spcAft>
              <a:buNone/>
            </a:pPr>
            <a:r>
              <a:rPr lang="en-US"/>
              <a:t>XGBoost is a popular and efficient open-source implementation of the gradient boosted trees algorithm. Gradient boosting is a supervised learning algorithm, which attempts to accurately predict a target variable by combining the estimates of a set of simpler, weaker models.</a:t>
            </a:r>
            <a:endParaRPr/>
          </a:p>
        </p:txBody>
      </p:sp>
      <p:sp>
        <p:nvSpPr>
          <p:cNvPr id="380" name="Google Shape;380;g1a525ac4934_0_91:notes"/>
          <p:cNvSpPr txBox="1"/>
          <p:nvPr>
            <p:ph idx="12" type="sldNum"/>
          </p:nvPr>
        </p:nvSpPr>
        <p:spPr>
          <a:xfrm>
            <a:off x="3976333" y="8839014"/>
            <a:ext cx="3042000" cy="465300"/>
          </a:xfrm>
          <a:prstGeom prst="rect">
            <a:avLst/>
          </a:prstGeom>
        </p:spPr>
        <p:txBody>
          <a:bodyPr anchorCtr="0" anchor="b" bIns="46625" lIns="93275" spcFirstLastPara="1" rIns="93275" wrap="square" tIns="4662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a72a97d7f4_0_0: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a72a97d7f4_0_0:notes"/>
          <p:cNvSpPr txBox="1"/>
          <p:nvPr>
            <p:ph idx="1" type="body"/>
          </p:nvPr>
        </p:nvSpPr>
        <p:spPr>
          <a:xfrm>
            <a:off x="701993" y="4420315"/>
            <a:ext cx="5616000" cy="4187700"/>
          </a:xfrm>
          <a:prstGeom prst="rect">
            <a:avLst/>
          </a:prstGeom>
        </p:spPr>
        <p:txBody>
          <a:bodyPr anchorCtr="0" anchor="t" bIns="46625" lIns="93275" spcFirstLastPara="1" rIns="93275" wrap="square" tIns="46625">
            <a:noAutofit/>
          </a:bodyPr>
          <a:lstStyle/>
          <a:p>
            <a:pPr indent="0" lvl="0" marL="0" rtl="0" algn="l">
              <a:spcBef>
                <a:spcPts val="0"/>
              </a:spcBef>
              <a:spcAft>
                <a:spcPts val="0"/>
              </a:spcAft>
              <a:buNone/>
            </a:pPr>
            <a:r>
              <a:t/>
            </a:r>
            <a:endParaRPr/>
          </a:p>
        </p:txBody>
      </p:sp>
      <p:sp>
        <p:nvSpPr>
          <p:cNvPr id="389" name="Google Shape;389;g1a72a97d7f4_0_0:notes"/>
          <p:cNvSpPr txBox="1"/>
          <p:nvPr>
            <p:ph idx="12" type="sldNum"/>
          </p:nvPr>
        </p:nvSpPr>
        <p:spPr>
          <a:xfrm>
            <a:off x="3976333" y="8839014"/>
            <a:ext cx="3042000" cy="465300"/>
          </a:xfrm>
          <a:prstGeom prst="rect">
            <a:avLst/>
          </a:prstGeom>
        </p:spPr>
        <p:txBody>
          <a:bodyPr anchorCtr="0" anchor="b" bIns="46625" lIns="93275" spcFirstLastPara="1" rIns="93275" wrap="square" tIns="4662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a525ac4934_0_97: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a525ac4934_0_97:notes"/>
          <p:cNvSpPr txBox="1"/>
          <p:nvPr>
            <p:ph idx="1" type="body"/>
          </p:nvPr>
        </p:nvSpPr>
        <p:spPr>
          <a:xfrm>
            <a:off x="701993" y="4420315"/>
            <a:ext cx="5616000" cy="4187700"/>
          </a:xfrm>
          <a:prstGeom prst="rect">
            <a:avLst/>
          </a:prstGeom>
        </p:spPr>
        <p:txBody>
          <a:bodyPr anchorCtr="0" anchor="t" bIns="46625" lIns="93275" spcFirstLastPara="1" rIns="93275" wrap="square" tIns="46625">
            <a:noAutofit/>
          </a:bodyPr>
          <a:lstStyle/>
          <a:p>
            <a:pPr indent="0" lvl="0" marL="0" rtl="0" algn="l">
              <a:spcBef>
                <a:spcPts val="0"/>
              </a:spcBef>
              <a:spcAft>
                <a:spcPts val="0"/>
              </a:spcAft>
              <a:buNone/>
            </a:pPr>
            <a:r>
              <a:t/>
            </a:r>
            <a:endParaRPr/>
          </a:p>
        </p:txBody>
      </p:sp>
      <p:sp>
        <p:nvSpPr>
          <p:cNvPr id="397" name="Google Shape;397;g1a525ac4934_0_97:notes"/>
          <p:cNvSpPr txBox="1"/>
          <p:nvPr>
            <p:ph idx="12" type="sldNum"/>
          </p:nvPr>
        </p:nvSpPr>
        <p:spPr>
          <a:xfrm>
            <a:off x="3976333" y="8839014"/>
            <a:ext cx="3042000" cy="465300"/>
          </a:xfrm>
          <a:prstGeom prst="rect">
            <a:avLst/>
          </a:prstGeom>
        </p:spPr>
        <p:txBody>
          <a:bodyPr anchorCtr="0" anchor="b" bIns="46625" lIns="93275" spcFirstLastPara="1" rIns="93275" wrap="square" tIns="4662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4: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403" name="Google Shape;403;p14: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3: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rPr lang="en-US"/>
              <a:t>Looking at the fake news, Fake news is misleading information that is spread deliberately to deceive people and cause harm.</a:t>
            </a:r>
            <a:endParaRPr/>
          </a:p>
        </p:txBody>
      </p:sp>
      <p:sp>
        <p:nvSpPr>
          <p:cNvPr id="123" name="Google Shape;123;p3: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rPr lang="en-US"/>
              <a:t>There are different type of false information. Taking intent into consideration we have misinformation and disinformation. Similarly, looking knowledge in consideration, we have opinion based and fact based.</a:t>
            </a:r>
            <a:endParaRPr/>
          </a:p>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5: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5: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139" name="Google Shape;139;p5: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6: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6: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rPr lang="en-US"/>
              <a:t>There are various source of misinformation in </a:t>
            </a:r>
            <a:r>
              <a:rPr lang="en-US"/>
              <a:t>today's</a:t>
            </a:r>
            <a:r>
              <a:rPr lang="en-US"/>
              <a:t> age of science and technology. Online sources like social media, podcast, wrong scientific findings. Web 2 technology has accelerated the consumption of fake news and its impact on society.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For example: there was a case where middle schoolers at philadelphia believed that earth is flat because of idea they picked from </a:t>
            </a:r>
            <a:r>
              <a:rPr lang="en-US"/>
              <a:t>basketball</a:t>
            </a:r>
            <a:r>
              <a:rPr lang="en-US"/>
              <a:t> superstar who said in the podcast. So we can see the influence of Web2 technology being a source to spread misinformation.</a:t>
            </a:r>
            <a:endParaRPr/>
          </a:p>
          <a:p>
            <a:pPr indent="0" lvl="0" marL="0" rtl="0" algn="l">
              <a:lnSpc>
                <a:spcPct val="100000"/>
              </a:lnSpc>
              <a:spcBef>
                <a:spcPts val="0"/>
              </a:spcBef>
              <a:spcAft>
                <a:spcPts val="0"/>
              </a:spcAft>
              <a:buSzPts val="1400"/>
              <a:buNone/>
            </a:pPr>
            <a:r>
              <a:t/>
            </a:r>
            <a:endParaRPr/>
          </a:p>
        </p:txBody>
      </p:sp>
      <p:sp>
        <p:nvSpPr>
          <p:cNvPr id="147" name="Google Shape;147;p6: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7: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rPr lang="en-US"/>
              <a:t>The construction and context of information are very important in news domain and changes to </a:t>
            </a:r>
            <a:r>
              <a:rPr lang="en-US"/>
              <a:t>construction</a:t>
            </a:r>
            <a:r>
              <a:rPr lang="en-US"/>
              <a:t> or context changes the </a:t>
            </a:r>
            <a:r>
              <a:rPr lang="en-US"/>
              <a:t>meaning</a:t>
            </a:r>
            <a:r>
              <a:rPr lang="en-US"/>
              <a:t> to the information.</a:t>
            </a:r>
            <a:endParaRPr/>
          </a:p>
        </p:txBody>
      </p:sp>
      <p:sp>
        <p:nvSpPr>
          <p:cNvPr id="156" name="Google Shape;156;p7: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8:notes"/>
          <p:cNvSpPr/>
          <p:nvPr>
            <p:ph idx="2" type="sldImg"/>
          </p:nvPr>
        </p:nvSpPr>
        <p:spPr>
          <a:xfrm>
            <a:off x="1184275" y="698500"/>
            <a:ext cx="4651500" cy="348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8:notes"/>
          <p:cNvSpPr txBox="1"/>
          <p:nvPr>
            <p:ph idx="1" type="body"/>
          </p:nvPr>
        </p:nvSpPr>
        <p:spPr>
          <a:xfrm>
            <a:off x="701993" y="4420315"/>
            <a:ext cx="5616000" cy="4187700"/>
          </a:xfrm>
          <a:prstGeom prst="rect">
            <a:avLst/>
          </a:prstGeom>
          <a:noFill/>
          <a:ln>
            <a:noFill/>
          </a:ln>
        </p:spPr>
        <p:txBody>
          <a:bodyPr anchorCtr="0" anchor="t" bIns="46625" lIns="93275" spcFirstLastPara="1" rIns="93275" wrap="square" tIns="46625">
            <a:noAutofit/>
          </a:bodyPr>
          <a:lstStyle/>
          <a:p>
            <a:pPr indent="0" lvl="0" marL="0" rtl="0" algn="l">
              <a:spcBef>
                <a:spcPts val="0"/>
              </a:spcBef>
              <a:spcAft>
                <a:spcPts val="0"/>
              </a:spcAft>
              <a:buClr>
                <a:schemeClr val="dk1"/>
              </a:buClr>
              <a:buSzPts val="1100"/>
              <a:buFont typeface="Arial"/>
              <a:buNone/>
            </a:pPr>
            <a:r>
              <a:rPr lang="en-US"/>
              <a:t>Misinformation in social network have impacted various areas: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Public Health : We are aware with the fact that misinformation about COVID-19 possible treatments have tweeted by former president.Tweets had an impression reach of 300% above  average. This misinformation have resulted to some deaths attributed to the wrongful ingestion of hydroxychloroquine and unproven therapies.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Likewise, we have seen misinformation impacting during emergency management and response, Election outcomes, and thus decline of trust in institutions especially news media who reports the news.</a:t>
            </a:r>
            <a:endParaRPr/>
          </a:p>
        </p:txBody>
      </p:sp>
      <p:sp>
        <p:nvSpPr>
          <p:cNvPr id="165" name="Google Shape;165;p8:notes"/>
          <p:cNvSpPr txBox="1"/>
          <p:nvPr>
            <p:ph idx="12" type="sldNum"/>
          </p:nvPr>
        </p:nvSpPr>
        <p:spPr>
          <a:xfrm>
            <a:off x="3976333" y="8839014"/>
            <a:ext cx="3042000" cy="4653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16"/>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chemeClr val="lt1"/>
              </a:buClr>
              <a:buSzPts val="3200"/>
              <a:buNone/>
              <a:defRPr>
                <a:solidFill>
                  <a:schemeClr val="lt1"/>
                </a:solidFill>
              </a:defRPr>
            </a:lvl1pPr>
            <a:lvl2pPr lvl="1" algn="ctr">
              <a:lnSpc>
                <a:spcPct val="100000"/>
              </a:lnSpc>
              <a:spcBef>
                <a:spcPts val="560"/>
              </a:spcBef>
              <a:spcAft>
                <a:spcPts val="0"/>
              </a:spcAft>
              <a:buClr>
                <a:srgbClr val="898989"/>
              </a:buClr>
              <a:buSzPts val="2800"/>
              <a:buNone/>
              <a:defRPr>
                <a:solidFill>
                  <a:srgbClr val="898989"/>
                </a:solidFill>
              </a:defRPr>
            </a:lvl2pPr>
            <a:lvl3pPr lvl="2" algn="ctr">
              <a:lnSpc>
                <a:spcPct val="100000"/>
              </a:lnSpc>
              <a:spcBef>
                <a:spcPts val="480"/>
              </a:spcBef>
              <a:spcAft>
                <a:spcPts val="0"/>
              </a:spcAft>
              <a:buClr>
                <a:srgbClr val="898989"/>
              </a:buClr>
              <a:buSzPts val="2400"/>
              <a:buNone/>
              <a:defRPr>
                <a:solidFill>
                  <a:srgbClr val="898989"/>
                </a:solidFill>
              </a:defRPr>
            </a:lvl3pPr>
            <a:lvl4pPr lvl="3" algn="ctr">
              <a:lnSpc>
                <a:spcPct val="100000"/>
              </a:lnSpc>
              <a:spcBef>
                <a:spcPts val="400"/>
              </a:spcBef>
              <a:spcAft>
                <a:spcPts val="0"/>
              </a:spcAft>
              <a:buClr>
                <a:srgbClr val="898989"/>
              </a:buClr>
              <a:buSzPts val="2000"/>
              <a:buNone/>
              <a:defRPr>
                <a:solidFill>
                  <a:srgbClr val="898989"/>
                </a:solidFill>
              </a:defRPr>
            </a:lvl4pPr>
            <a:lvl5pPr lvl="4" algn="ctr">
              <a:lnSpc>
                <a:spcPct val="100000"/>
              </a:lnSpc>
              <a:spcBef>
                <a:spcPts val="400"/>
              </a:spcBef>
              <a:spcAft>
                <a:spcPts val="0"/>
              </a:spcAft>
              <a:buClr>
                <a:srgbClr val="898989"/>
              </a:buClr>
              <a:buSzPts val="2000"/>
              <a:buNone/>
              <a:defRPr>
                <a:solidFill>
                  <a:srgbClr val="898989"/>
                </a:solidFill>
              </a:defRPr>
            </a:lvl5pPr>
            <a:lvl6pPr lvl="5" algn="ctr">
              <a:lnSpc>
                <a:spcPct val="100000"/>
              </a:lnSpc>
              <a:spcBef>
                <a:spcPts val="400"/>
              </a:spcBef>
              <a:spcAft>
                <a:spcPts val="0"/>
              </a:spcAft>
              <a:buClr>
                <a:srgbClr val="898989"/>
              </a:buClr>
              <a:buSzPts val="2000"/>
              <a:buNone/>
              <a:defRPr>
                <a:solidFill>
                  <a:srgbClr val="898989"/>
                </a:solidFill>
              </a:defRPr>
            </a:lvl6pPr>
            <a:lvl7pPr lvl="6" algn="ctr">
              <a:lnSpc>
                <a:spcPct val="100000"/>
              </a:lnSpc>
              <a:spcBef>
                <a:spcPts val="400"/>
              </a:spcBef>
              <a:spcAft>
                <a:spcPts val="0"/>
              </a:spcAft>
              <a:buClr>
                <a:srgbClr val="898989"/>
              </a:buClr>
              <a:buSzPts val="2000"/>
              <a:buNone/>
              <a:defRPr>
                <a:solidFill>
                  <a:srgbClr val="898989"/>
                </a:solidFill>
              </a:defRPr>
            </a:lvl7pPr>
            <a:lvl8pPr lvl="7" algn="ctr">
              <a:lnSpc>
                <a:spcPct val="100000"/>
              </a:lnSpc>
              <a:spcBef>
                <a:spcPts val="400"/>
              </a:spcBef>
              <a:spcAft>
                <a:spcPts val="0"/>
              </a:spcAft>
              <a:buClr>
                <a:srgbClr val="898989"/>
              </a:buClr>
              <a:buSzPts val="2000"/>
              <a:buNone/>
              <a:defRPr>
                <a:solidFill>
                  <a:srgbClr val="898989"/>
                </a:solidFill>
              </a:defRPr>
            </a:lvl8pPr>
            <a:lvl9pPr lvl="8" algn="ctr">
              <a:lnSpc>
                <a:spcPct val="100000"/>
              </a:lnSpc>
              <a:spcBef>
                <a:spcPts val="400"/>
              </a:spcBef>
              <a:spcAft>
                <a:spcPts val="0"/>
              </a:spcAft>
              <a:buClr>
                <a:srgbClr val="898989"/>
              </a:buClr>
              <a:buSzPts val="2000"/>
              <a:buNone/>
              <a:defRPr>
                <a:solidFill>
                  <a:srgbClr val="898989"/>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 name="Shape 46"/>
        <p:cNvGrpSpPr/>
        <p:nvPr/>
      </p:nvGrpSpPr>
      <p:grpSpPr>
        <a:xfrm>
          <a:off x="0" y="0"/>
          <a:ext cx="0" cy="0"/>
          <a:chOff x="0" y="0"/>
          <a:chExt cx="0" cy="0"/>
        </a:xfrm>
      </p:grpSpPr>
      <p:sp>
        <p:nvSpPr>
          <p:cNvPr id="47" name="Google Shape;47;p28"/>
          <p:cNvSpPr txBox="1"/>
          <p:nvPr>
            <p:ph type="title"/>
          </p:nvPr>
        </p:nvSpPr>
        <p:spPr>
          <a:xfrm>
            <a:off x="457200" y="838200"/>
            <a:ext cx="8229600" cy="716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8"/>
          <p:cNvSpPr txBox="1"/>
          <p:nvPr>
            <p:ph idx="1" type="body"/>
          </p:nvPr>
        </p:nvSpPr>
        <p:spPr>
          <a:xfrm rot="5400000">
            <a:off x="2476500" y="-419099"/>
            <a:ext cx="41910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lt1"/>
              </a:buClr>
              <a:buSzPts val="1800"/>
              <a:buChar char="•"/>
              <a:defRPr/>
            </a:lvl1pPr>
            <a:lvl2pPr indent="-342900" lvl="1" marL="914400" algn="l">
              <a:lnSpc>
                <a:spcPct val="100000"/>
              </a:lnSpc>
              <a:spcBef>
                <a:spcPts val="360"/>
              </a:spcBef>
              <a:spcAft>
                <a:spcPts val="0"/>
              </a:spcAft>
              <a:buClr>
                <a:schemeClr val="lt1"/>
              </a:buClr>
              <a:buSzPts val="1800"/>
              <a:buChar char="–"/>
              <a:defRPr/>
            </a:lvl2pPr>
            <a:lvl3pPr indent="-342900" lvl="2" marL="1371600" algn="l">
              <a:lnSpc>
                <a:spcPct val="100000"/>
              </a:lnSpc>
              <a:spcBef>
                <a:spcPts val="360"/>
              </a:spcBef>
              <a:spcAft>
                <a:spcPts val="0"/>
              </a:spcAft>
              <a:buClr>
                <a:schemeClr val="lt1"/>
              </a:buClr>
              <a:buSzPts val="1800"/>
              <a:buChar char="•"/>
              <a:defRPr/>
            </a:lvl3pPr>
            <a:lvl4pPr indent="-342900" lvl="3" marL="1828800" algn="l">
              <a:lnSpc>
                <a:spcPct val="100000"/>
              </a:lnSpc>
              <a:spcBef>
                <a:spcPts val="360"/>
              </a:spcBef>
              <a:spcAft>
                <a:spcPts val="0"/>
              </a:spcAft>
              <a:buClr>
                <a:schemeClr val="lt1"/>
              </a:buClr>
              <a:buSzPts val="1800"/>
              <a:buChar char="–"/>
              <a:defRPr/>
            </a:lvl4pPr>
            <a:lvl5pPr indent="-342900" lvl="4" marL="2286000" algn="l">
              <a:lnSpc>
                <a:spcPct val="100000"/>
              </a:lnSpc>
              <a:spcBef>
                <a:spcPts val="360"/>
              </a:spcBef>
              <a:spcAft>
                <a:spcPts val="0"/>
              </a:spcAft>
              <a:buClr>
                <a:schemeClr val="lt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 name="Shape 49"/>
        <p:cNvGrpSpPr/>
        <p:nvPr/>
      </p:nvGrpSpPr>
      <p:grpSpPr>
        <a:xfrm>
          <a:off x="0" y="0"/>
          <a:ext cx="0" cy="0"/>
          <a:chOff x="0" y="0"/>
          <a:chExt cx="0" cy="0"/>
        </a:xfrm>
      </p:grpSpPr>
      <p:sp>
        <p:nvSpPr>
          <p:cNvPr id="50" name="Google Shape;50;p29"/>
          <p:cNvSpPr txBox="1"/>
          <p:nvPr>
            <p:ph type="title"/>
          </p:nvPr>
        </p:nvSpPr>
        <p:spPr>
          <a:xfrm rot="5400000">
            <a:off x="4975950" y="2415450"/>
            <a:ext cx="53643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9"/>
          <p:cNvSpPr txBox="1"/>
          <p:nvPr>
            <p:ph idx="1" type="body"/>
          </p:nvPr>
        </p:nvSpPr>
        <p:spPr>
          <a:xfrm rot="5400000">
            <a:off x="784950" y="434250"/>
            <a:ext cx="53643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lt1"/>
              </a:buClr>
              <a:buSzPts val="1800"/>
              <a:buChar char="•"/>
              <a:defRPr/>
            </a:lvl1pPr>
            <a:lvl2pPr indent="-342900" lvl="1" marL="914400" algn="l">
              <a:lnSpc>
                <a:spcPct val="100000"/>
              </a:lnSpc>
              <a:spcBef>
                <a:spcPts val="360"/>
              </a:spcBef>
              <a:spcAft>
                <a:spcPts val="0"/>
              </a:spcAft>
              <a:buClr>
                <a:schemeClr val="lt1"/>
              </a:buClr>
              <a:buSzPts val="1800"/>
              <a:buChar char="–"/>
              <a:defRPr/>
            </a:lvl2pPr>
            <a:lvl3pPr indent="-342900" lvl="2" marL="1371600" algn="l">
              <a:lnSpc>
                <a:spcPct val="100000"/>
              </a:lnSpc>
              <a:spcBef>
                <a:spcPts val="360"/>
              </a:spcBef>
              <a:spcAft>
                <a:spcPts val="0"/>
              </a:spcAft>
              <a:buClr>
                <a:schemeClr val="lt1"/>
              </a:buClr>
              <a:buSzPts val="1800"/>
              <a:buChar char="•"/>
              <a:defRPr/>
            </a:lvl3pPr>
            <a:lvl4pPr indent="-342900" lvl="3" marL="1828800" algn="l">
              <a:lnSpc>
                <a:spcPct val="100000"/>
              </a:lnSpc>
              <a:spcBef>
                <a:spcPts val="360"/>
              </a:spcBef>
              <a:spcAft>
                <a:spcPts val="0"/>
              </a:spcAft>
              <a:buClr>
                <a:schemeClr val="lt1"/>
              </a:buClr>
              <a:buSzPts val="1800"/>
              <a:buChar char="–"/>
              <a:defRPr/>
            </a:lvl4pPr>
            <a:lvl5pPr indent="-342900" lvl="4" marL="2286000" algn="l">
              <a:lnSpc>
                <a:spcPct val="100000"/>
              </a:lnSpc>
              <a:spcBef>
                <a:spcPts val="360"/>
              </a:spcBef>
              <a:spcAft>
                <a:spcPts val="0"/>
              </a:spcAft>
              <a:buClr>
                <a:schemeClr val="lt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 name="Shape 60"/>
        <p:cNvGrpSpPr/>
        <p:nvPr/>
      </p:nvGrpSpPr>
      <p:grpSpPr>
        <a:xfrm>
          <a:off x="0" y="0"/>
          <a:ext cx="0" cy="0"/>
          <a:chOff x="0" y="0"/>
          <a:chExt cx="0" cy="0"/>
        </a:xfrm>
      </p:grpSpPr>
      <p:sp>
        <p:nvSpPr>
          <p:cNvPr id="61" name="Google Shape;61;p18"/>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SzPts val="3000"/>
              <a:buFont typeface="Rockwell"/>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2" name="Google Shape;62;p18"/>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90000"/>
              </a:lnSpc>
              <a:spcBef>
                <a:spcPts val="0"/>
              </a:spcBef>
              <a:spcAft>
                <a:spcPts val="0"/>
              </a:spcAft>
              <a:buSzPts val="1800"/>
              <a:buChar char="●"/>
              <a:defRPr/>
            </a:lvl1pPr>
            <a:lvl2pPr indent="-317500" lvl="1" marL="914400" algn="l">
              <a:lnSpc>
                <a:spcPct val="90000"/>
              </a:lnSpc>
              <a:spcBef>
                <a:spcPts val="0"/>
              </a:spcBef>
              <a:spcAft>
                <a:spcPts val="0"/>
              </a:spcAft>
              <a:buSzPts val="1400"/>
              <a:buChar char="○"/>
              <a:defRPr/>
            </a:lvl2pPr>
            <a:lvl3pPr indent="-317500" lvl="2" marL="1371600" algn="l">
              <a:lnSpc>
                <a:spcPct val="90000"/>
              </a:lnSpc>
              <a:spcBef>
                <a:spcPts val="0"/>
              </a:spcBef>
              <a:spcAft>
                <a:spcPts val="0"/>
              </a:spcAft>
              <a:buSzPts val="1400"/>
              <a:buChar char="■"/>
              <a:defRPr/>
            </a:lvl3pPr>
            <a:lvl4pPr indent="-317500" lvl="3" marL="1828800" algn="l">
              <a:lnSpc>
                <a:spcPct val="90000"/>
              </a:lnSpc>
              <a:spcBef>
                <a:spcPts val="0"/>
              </a:spcBef>
              <a:spcAft>
                <a:spcPts val="0"/>
              </a:spcAft>
              <a:buSzPts val="1400"/>
              <a:buChar char="●"/>
              <a:defRPr/>
            </a:lvl4pPr>
            <a:lvl5pPr indent="-317500" lvl="4" marL="2286000" algn="l">
              <a:lnSpc>
                <a:spcPct val="90000"/>
              </a:lnSpc>
              <a:spcBef>
                <a:spcPts val="0"/>
              </a:spcBef>
              <a:spcAft>
                <a:spcPts val="0"/>
              </a:spcAft>
              <a:buSzPts val="1400"/>
              <a:buChar char="○"/>
              <a:defRPr/>
            </a:lvl5pPr>
            <a:lvl6pPr indent="-317500" lvl="5" marL="2743200" algn="l">
              <a:lnSpc>
                <a:spcPct val="90000"/>
              </a:lnSpc>
              <a:spcBef>
                <a:spcPts val="0"/>
              </a:spcBef>
              <a:spcAft>
                <a:spcPts val="0"/>
              </a:spcAft>
              <a:buSzPts val="1400"/>
              <a:buChar char="■"/>
              <a:defRPr/>
            </a:lvl6pPr>
            <a:lvl7pPr indent="-317500" lvl="6" marL="3200400" algn="l">
              <a:lnSpc>
                <a:spcPct val="90000"/>
              </a:lnSpc>
              <a:spcBef>
                <a:spcPts val="0"/>
              </a:spcBef>
              <a:spcAft>
                <a:spcPts val="0"/>
              </a:spcAft>
              <a:buSzPts val="1400"/>
              <a:buChar char="●"/>
              <a:defRPr/>
            </a:lvl7pPr>
            <a:lvl8pPr indent="-317500" lvl="7" marL="3657600" algn="l">
              <a:lnSpc>
                <a:spcPct val="90000"/>
              </a:lnSpc>
              <a:spcBef>
                <a:spcPts val="0"/>
              </a:spcBef>
              <a:spcAft>
                <a:spcPts val="0"/>
              </a:spcAft>
              <a:buSzPts val="1400"/>
              <a:buChar char="○"/>
              <a:defRPr/>
            </a:lvl8pPr>
            <a:lvl9pPr indent="-317500" lvl="8" marL="4114800" algn="l">
              <a:lnSpc>
                <a:spcPct val="90000"/>
              </a:lnSpc>
              <a:spcBef>
                <a:spcPts val="0"/>
              </a:spcBef>
              <a:spcAft>
                <a:spcPts val="0"/>
              </a:spcAft>
              <a:buSzPts val="1400"/>
              <a:buChar char="■"/>
              <a:defRPr/>
            </a:lvl9pPr>
          </a:lstStyle>
          <a:p/>
        </p:txBody>
      </p:sp>
      <p:sp>
        <p:nvSpPr>
          <p:cNvPr id="63" name="Google Shape;63;p18"/>
          <p:cNvSpPr txBox="1"/>
          <p:nvPr>
            <p:ph idx="12" type="sldNum"/>
          </p:nvPr>
        </p:nvSpPr>
        <p:spPr>
          <a:xfrm>
            <a:off x="8490250" y="6241345"/>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FFFFFF"/>
              </a:buClr>
              <a:buSzPts val="1050"/>
              <a:buFont typeface="Rockwell"/>
              <a:buNone/>
              <a:defRPr b="1" i="0" sz="1050" u="none" cap="none" strike="noStrike">
                <a:solidFill>
                  <a:srgbClr val="FFFFFF"/>
                </a:solidFill>
                <a:latin typeface="Rockwell"/>
                <a:ea typeface="Rockwell"/>
                <a:cs typeface="Rockwell"/>
                <a:sym typeface="Rockwell"/>
              </a:defRPr>
            </a:lvl1pPr>
            <a:lvl2pPr indent="0" lvl="1" marL="0" marR="0" rtl="0" algn="r">
              <a:lnSpc>
                <a:spcPct val="100000"/>
              </a:lnSpc>
              <a:spcBef>
                <a:spcPts val="0"/>
              </a:spcBef>
              <a:spcAft>
                <a:spcPts val="0"/>
              </a:spcAft>
              <a:buClr>
                <a:srgbClr val="FFFFFF"/>
              </a:buClr>
              <a:buSzPts val="1050"/>
              <a:buFont typeface="Rockwell"/>
              <a:buNone/>
              <a:defRPr b="1" i="0" sz="1050" u="none" cap="none" strike="noStrike">
                <a:solidFill>
                  <a:srgbClr val="FFFFFF"/>
                </a:solidFill>
                <a:latin typeface="Rockwell"/>
                <a:ea typeface="Rockwell"/>
                <a:cs typeface="Rockwell"/>
                <a:sym typeface="Rockwell"/>
              </a:defRPr>
            </a:lvl2pPr>
            <a:lvl3pPr indent="0" lvl="2" marL="0" marR="0" rtl="0" algn="r">
              <a:lnSpc>
                <a:spcPct val="100000"/>
              </a:lnSpc>
              <a:spcBef>
                <a:spcPts val="0"/>
              </a:spcBef>
              <a:spcAft>
                <a:spcPts val="0"/>
              </a:spcAft>
              <a:buClr>
                <a:srgbClr val="FFFFFF"/>
              </a:buClr>
              <a:buSzPts val="1050"/>
              <a:buFont typeface="Rockwell"/>
              <a:buNone/>
              <a:defRPr b="1" i="0" sz="1050" u="none" cap="none" strike="noStrike">
                <a:solidFill>
                  <a:srgbClr val="FFFFFF"/>
                </a:solidFill>
                <a:latin typeface="Rockwell"/>
                <a:ea typeface="Rockwell"/>
                <a:cs typeface="Rockwell"/>
                <a:sym typeface="Rockwell"/>
              </a:defRPr>
            </a:lvl3pPr>
            <a:lvl4pPr indent="0" lvl="3" marL="0" marR="0" rtl="0" algn="r">
              <a:lnSpc>
                <a:spcPct val="100000"/>
              </a:lnSpc>
              <a:spcBef>
                <a:spcPts val="0"/>
              </a:spcBef>
              <a:spcAft>
                <a:spcPts val="0"/>
              </a:spcAft>
              <a:buClr>
                <a:srgbClr val="FFFFFF"/>
              </a:buClr>
              <a:buSzPts val="1050"/>
              <a:buFont typeface="Rockwell"/>
              <a:buNone/>
              <a:defRPr b="1" i="0" sz="1050" u="none" cap="none" strike="noStrike">
                <a:solidFill>
                  <a:srgbClr val="FFFFFF"/>
                </a:solidFill>
                <a:latin typeface="Rockwell"/>
                <a:ea typeface="Rockwell"/>
                <a:cs typeface="Rockwell"/>
                <a:sym typeface="Rockwell"/>
              </a:defRPr>
            </a:lvl4pPr>
            <a:lvl5pPr indent="0" lvl="4" marL="0" marR="0" rtl="0" algn="r">
              <a:lnSpc>
                <a:spcPct val="100000"/>
              </a:lnSpc>
              <a:spcBef>
                <a:spcPts val="0"/>
              </a:spcBef>
              <a:spcAft>
                <a:spcPts val="0"/>
              </a:spcAft>
              <a:buClr>
                <a:srgbClr val="FFFFFF"/>
              </a:buClr>
              <a:buSzPts val="1050"/>
              <a:buFont typeface="Rockwell"/>
              <a:buNone/>
              <a:defRPr b="1" i="0" sz="1050" u="none" cap="none" strike="noStrike">
                <a:solidFill>
                  <a:srgbClr val="FFFFFF"/>
                </a:solidFill>
                <a:latin typeface="Rockwell"/>
                <a:ea typeface="Rockwell"/>
                <a:cs typeface="Rockwell"/>
                <a:sym typeface="Rockwell"/>
              </a:defRPr>
            </a:lvl5pPr>
            <a:lvl6pPr indent="0" lvl="5" marL="0" marR="0" rtl="0" algn="r">
              <a:lnSpc>
                <a:spcPct val="100000"/>
              </a:lnSpc>
              <a:spcBef>
                <a:spcPts val="0"/>
              </a:spcBef>
              <a:spcAft>
                <a:spcPts val="0"/>
              </a:spcAft>
              <a:buClr>
                <a:srgbClr val="FFFFFF"/>
              </a:buClr>
              <a:buSzPts val="1050"/>
              <a:buFont typeface="Rockwell"/>
              <a:buNone/>
              <a:defRPr b="1" i="0" sz="1050" u="none" cap="none" strike="noStrike">
                <a:solidFill>
                  <a:srgbClr val="FFFFFF"/>
                </a:solidFill>
                <a:latin typeface="Rockwell"/>
                <a:ea typeface="Rockwell"/>
                <a:cs typeface="Rockwell"/>
                <a:sym typeface="Rockwell"/>
              </a:defRPr>
            </a:lvl6pPr>
            <a:lvl7pPr indent="0" lvl="6" marL="0" marR="0" rtl="0" algn="r">
              <a:lnSpc>
                <a:spcPct val="100000"/>
              </a:lnSpc>
              <a:spcBef>
                <a:spcPts val="0"/>
              </a:spcBef>
              <a:spcAft>
                <a:spcPts val="0"/>
              </a:spcAft>
              <a:buClr>
                <a:srgbClr val="FFFFFF"/>
              </a:buClr>
              <a:buSzPts val="1050"/>
              <a:buFont typeface="Rockwell"/>
              <a:buNone/>
              <a:defRPr b="1" i="0" sz="1050" u="none" cap="none" strike="noStrike">
                <a:solidFill>
                  <a:srgbClr val="FFFFFF"/>
                </a:solidFill>
                <a:latin typeface="Rockwell"/>
                <a:ea typeface="Rockwell"/>
                <a:cs typeface="Rockwell"/>
                <a:sym typeface="Rockwell"/>
              </a:defRPr>
            </a:lvl7pPr>
            <a:lvl8pPr indent="0" lvl="7" marL="0" marR="0" rtl="0" algn="r">
              <a:lnSpc>
                <a:spcPct val="100000"/>
              </a:lnSpc>
              <a:spcBef>
                <a:spcPts val="0"/>
              </a:spcBef>
              <a:spcAft>
                <a:spcPts val="0"/>
              </a:spcAft>
              <a:buClr>
                <a:srgbClr val="FFFFFF"/>
              </a:buClr>
              <a:buSzPts val="1050"/>
              <a:buFont typeface="Rockwell"/>
              <a:buNone/>
              <a:defRPr b="1" i="0" sz="1050" u="none" cap="none" strike="noStrike">
                <a:solidFill>
                  <a:srgbClr val="FFFFFF"/>
                </a:solidFill>
                <a:latin typeface="Rockwell"/>
                <a:ea typeface="Rockwell"/>
                <a:cs typeface="Rockwell"/>
                <a:sym typeface="Rockwell"/>
              </a:defRPr>
            </a:lvl8pPr>
            <a:lvl9pPr indent="0" lvl="8" marL="0" marR="0" rtl="0" algn="r">
              <a:lnSpc>
                <a:spcPct val="100000"/>
              </a:lnSpc>
              <a:spcBef>
                <a:spcPts val="0"/>
              </a:spcBef>
              <a:spcAft>
                <a:spcPts val="0"/>
              </a:spcAft>
              <a:buClr>
                <a:srgbClr val="FFFFFF"/>
              </a:buClr>
              <a:buSzPts val="1050"/>
              <a:buFont typeface="Rockwell"/>
              <a:buNone/>
              <a:defRPr b="1" i="0" sz="1050" u="none" cap="none" strike="noStrike">
                <a:solidFill>
                  <a:srgbClr val="FFFFFF"/>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 name="Shape 64"/>
        <p:cNvGrpSpPr/>
        <p:nvPr/>
      </p:nvGrpSpPr>
      <p:grpSpPr>
        <a:xfrm>
          <a:off x="0" y="0"/>
          <a:ext cx="0" cy="0"/>
          <a:chOff x="0" y="0"/>
          <a:chExt cx="0" cy="0"/>
        </a:xfrm>
      </p:grpSpPr>
      <p:sp>
        <p:nvSpPr>
          <p:cNvPr id="65" name="Google Shape;65;p31"/>
          <p:cNvSpPr txBox="1"/>
          <p:nvPr>
            <p:ph type="title"/>
          </p:nvPr>
        </p:nvSpPr>
        <p:spPr>
          <a:xfrm>
            <a:off x="457200" y="1417637"/>
            <a:ext cx="8229600" cy="716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1"/>
          <p:cNvSpPr txBox="1"/>
          <p:nvPr>
            <p:ph idx="1" type="body"/>
          </p:nvPr>
        </p:nvSpPr>
        <p:spPr>
          <a:xfrm>
            <a:off x="457200" y="2179637"/>
            <a:ext cx="8229600" cy="39927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rgbClr val="30302C"/>
              </a:buClr>
              <a:buSzPts val="1800"/>
              <a:buChar char="•"/>
              <a:defRPr/>
            </a:lvl1pPr>
            <a:lvl2pPr indent="-342900" lvl="1" marL="914400" algn="l">
              <a:lnSpc>
                <a:spcPct val="100000"/>
              </a:lnSpc>
              <a:spcBef>
                <a:spcPts val="360"/>
              </a:spcBef>
              <a:spcAft>
                <a:spcPts val="0"/>
              </a:spcAft>
              <a:buClr>
                <a:srgbClr val="30302C"/>
              </a:buClr>
              <a:buSzPts val="1800"/>
              <a:buChar char="–"/>
              <a:defRPr/>
            </a:lvl2pPr>
            <a:lvl3pPr indent="-342900" lvl="2" marL="1371600" algn="l">
              <a:lnSpc>
                <a:spcPct val="100000"/>
              </a:lnSpc>
              <a:spcBef>
                <a:spcPts val="360"/>
              </a:spcBef>
              <a:spcAft>
                <a:spcPts val="0"/>
              </a:spcAft>
              <a:buClr>
                <a:srgbClr val="30302C"/>
              </a:buClr>
              <a:buSzPts val="1800"/>
              <a:buChar char="•"/>
              <a:defRPr/>
            </a:lvl3pPr>
            <a:lvl4pPr indent="-342900" lvl="3" marL="1828800" algn="l">
              <a:lnSpc>
                <a:spcPct val="100000"/>
              </a:lnSpc>
              <a:spcBef>
                <a:spcPts val="360"/>
              </a:spcBef>
              <a:spcAft>
                <a:spcPts val="0"/>
              </a:spcAft>
              <a:buClr>
                <a:srgbClr val="30302C"/>
              </a:buClr>
              <a:buSzPts val="1800"/>
              <a:buChar char="–"/>
              <a:defRPr/>
            </a:lvl4pPr>
            <a:lvl5pPr indent="-342900" lvl="4" marL="2286000" algn="l">
              <a:lnSpc>
                <a:spcPct val="100000"/>
              </a:lnSpc>
              <a:spcBef>
                <a:spcPts val="360"/>
              </a:spcBef>
              <a:spcAft>
                <a:spcPts val="0"/>
              </a:spcAft>
              <a:buClr>
                <a:srgbClr val="30302C"/>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9"/>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rgbClr val="09347A"/>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9"/>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30302C"/>
              </a:buClr>
              <a:buSzPts val="2000"/>
              <a:buNone/>
              <a:defRPr sz="2000">
                <a:solidFill>
                  <a:srgbClr val="30302C"/>
                </a:solidFill>
              </a:defRPr>
            </a:lvl1pPr>
            <a:lvl2pPr indent="-228600" lvl="1" marL="914400" algn="l">
              <a:lnSpc>
                <a:spcPct val="100000"/>
              </a:lnSpc>
              <a:spcBef>
                <a:spcPts val="360"/>
              </a:spcBef>
              <a:spcAft>
                <a:spcPts val="0"/>
              </a:spcAft>
              <a:buClr>
                <a:srgbClr val="898989"/>
              </a:buClr>
              <a:buSzPts val="1800"/>
              <a:buNone/>
              <a:defRPr sz="1800">
                <a:solidFill>
                  <a:srgbClr val="898989"/>
                </a:solidFill>
              </a:defRPr>
            </a:lvl2pPr>
            <a:lvl3pPr indent="-228600" lvl="2" marL="1371600" algn="l">
              <a:lnSpc>
                <a:spcPct val="100000"/>
              </a:lnSpc>
              <a:spcBef>
                <a:spcPts val="320"/>
              </a:spcBef>
              <a:spcAft>
                <a:spcPts val="0"/>
              </a:spcAft>
              <a:buClr>
                <a:srgbClr val="898989"/>
              </a:buClr>
              <a:buSzPts val="1600"/>
              <a:buNone/>
              <a:defRPr sz="1600">
                <a:solidFill>
                  <a:srgbClr val="898989"/>
                </a:solidFill>
              </a:defRPr>
            </a:lvl3pPr>
            <a:lvl4pPr indent="-228600" lvl="3" marL="1828800" algn="l">
              <a:lnSpc>
                <a:spcPct val="100000"/>
              </a:lnSpc>
              <a:spcBef>
                <a:spcPts val="280"/>
              </a:spcBef>
              <a:spcAft>
                <a:spcPts val="0"/>
              </a:spcAft>
              <a:buClr>
                <a:srgbClr val="898989"/>
              </a:buClr>
              <a:buSzPts val="1400"/>
              <a:buNone/>
              <a:defRPr sz="1400">
                <a:solidFill>
                  <a:srgbClr val="898989"/>
                </a:solidFill>
              </a:defRPr>
            </a:lvl4pPr>
            <a:lvl5pPr indent="-228600" lvl="4" marL="2286000" algn="l">
              <a:lnSpc>
                <a:spcPct val="100000"/>
              </a:lnSpc>
              <a:spcBef>
                <a:spcPts val="280"/>
              </a:spcBef>
              <a:spcAft>
                <a:spcPts val="0"/>
              </a:spcAft>
              <a:buClr>
                <a:srgbClr val="898989"/>
              </a:buClr>
              <a:buSzPts val="1400"/>
              <a:buNone/>
              <a:defRPr sz="1400">
                <a:solidFill>
                  <a:srgbClr val="898989"/>
                </a:solidFill>
              </a:defRPr>
            </a:lvl5pPr>
            <a:lvl6pPr indent="-228600" lvl="5" marL="2743200" algn="l">
              <a:lnSpc>
                <a:spcPct val="100000"/>
              </a:lnSpc>
              <a:spcBef>
                <a:spcPts val="280"/>
              </a:spcBef>
              <a:spcAft>
                <a:spcPts val="0"/>
              </a:spcAft>
              <a:buClr>
                <a:srgbClr val="898989"/>
              </a:buClr>
              <a:buSzPts val="1400"/>
              <a:buNone/>
              <a:defRPr sz="1400">
                <a:solidFill>
                  <a:srgbClr val="898989"/>
                </a:solidFill>
              </a:defRPr>
            </a:lvl6pPr>
            <a:lvl7pPr indent="-228600" lvl="6" marL="3200400" algn="l">
              <a:lnSpc>
                <a:spcPct val="100000"/>
              </a:lnSpc>
              <a:spcBef>
                <a:spcPts val="280"/>
              </a:spcBef>
              <a:spcAft>
                <a:spcPts val="0"/>
              </a:spcAft>
              <a:buClr>
                <a:srgbClr val="898989"/>
              </a:buClr>
              <a:buSzPts val="1400"/>
              <a:buNone/>
              <a:defRPr sz="1400">
                <a:solidFill>
                  <a:srgbClr val="898989"/>
                </a:solidFill>
              </a:defRPr>
            </a:lvl7pPr>
            <a:lvl8pPr indent="-228600" lvl="7" marL="3657600" algn="l">
              <a:lnSpc>
                <a:spcPct val="100000"/>
              </a:lnSpc>
              <a:spcBef>
                <a:spcPts val="280"/>
              </a:spcBef>
              <a:spcAft>
                <a:spcPts val="0"/>
              </a:spcAft>
              <a:buClr>
                <a:srgbClr val="898989"/>
              </a:buClr>
              <a:buSzPts val="1400"/>
              <a:buNone/>
              <a:defRPr sz="1400">
                <a:solidFill>
                  <a:srgbClr val="898989"/>
                </a:solidFill>
              </a:defRPr>
            </a:lvl8pPr>
            <a:lvl9pPr indent="-228600" lvl="8" marL="4114800" algn="l">
              <a:lnSpc>
                <a:spcPct val="100000"/>
              </a:lnSpc>
              <a:spcBef>
                <a:spcPts val="280"/>
              </a:spcBef>
              <a:spcAft>
                <a:spcPts val="0"/>
              </a:spcAft>
              <a:buClr>
                <a:srgbClr val="898989"/>
              </a:buClr>
              <a:buSzPts val="1400"/>
              <a:buNone/>
              <a:defRPr sz="1400">
                <a:solidFill>
                  <a:srgbClr val="89898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 name="Shape 70"/>
        <p:cNvGrpSpPr/>
        <p:nvPr/>
      </p:nvGrpSpPr>
      <p:grpSpPr>
        <a:xfrm>
          <a:off x="0" y="0"/>
          <a:ext cx="0" cy="0"/>
          <a:chOff x="0" y="0"/>
          <a:chExt cx="0" cy="0"/>
        </a:xfrm>
      </p:grpSpPr>
      <p:sp>
        <p:nvSpPr>
          <p:cNvPr id="71" name="Google Shape;71;p30"/>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30302C"/>
              </a:buClr>
              <a:buSzPts val="3200"/>
              <a:buNone/>
              <a:defRPr>
                <a:solidFill>
                  <a:srgbClr val="30302C"/>
                </a:solidFill>
              </a:defRPr>
            </a:lvl1pPr>
            <a:lvl2pPr lvl="1" algn="ctr">
              <a:lnSpc>
                <a:spcPct val="100000"/>
              </a:lnSpc>
              <a:spcBef>
                <a:spcPts val="560"/>
              </a:spcBef>
              <a:spcAft>
                <a:spcPts val="0"/>
              </a:spcAft>
              <a:buClr>
                <a:srgbClr val="898989"/>
              </a:buClr>
              <a:buSzPts val="2800"/>
              <a:buNone/>
              <a:defRPr>
                <a:solidFill>
                  <a:srgbClr val="898989"/>
                </a:solidFill>
              </a:defRPr>
            </a:lvl2pPr>
            <a:lvl3pPr lvl="2" algn="ctr">
              <a:lnSpc>
                <a:spcPct val="100000"/>
              </a:lnSpc>
              <a:spcBef>
                <a:spcPts val="480"/>
              </a:spcBef>
              <a:spcAft>
                <a:spcPts val="0"/>
              </a:spcAft>
              <a:buClr>
                <a:srgbClr val="898989"/>
              </a:buClr>
              <a:buSzPts val="2400"/>
              <a:buNone/>
              <a:defRPr>
                <a:solidFill>
                  <a:srgbClr val="898989"/>
                </a:solidFill>
              </a:defRPr>
            </a:lvl3pPr>
            <a:lvl4pPr lvl="3" algn="ctr">
              <a:lnSpc>
                <a:spcPct val="100000"/>
              </a:lnSpc>
              <a:spcBef>
                <a:spcPts val="400"/>
              </a:spcBef>
              <a:spcAft>
                <a:spcPts val="0"/>
              </a:spcAft>
              <a:buClr>
                <a:srgbClr val="898989"/>
              </a:buClr>
              <a:buSzPts val="2000"/>
              <a:buNone/>
              <a:defRPr>
                <a:solidFill>
                  <a:srgbClr val="898989"/>
                </a:solidFill>
              </a:defRPr>
            </a:lvl4pPr>
            <a:lvl5pPr lvl="4" algn="ctr">
              <a:lnSpc>
                <a:spcPct val="100000"/>
              </a:lnSpc>
              <a:spcBef>
                <a:spcPts val="400"/>
              </a:spcBef>
              <a:spcAft>
                <a:spcPts val="0"/>
              </a:spcAft>
              <a:buClr>
                <a:srgbClr val="898989"/>
              </a:buClr>
              <a:buSzPts val="2000"/>
              <a:buNone/>
              <a:defRPr>
                <a:solidFill>
                  <a:srgbClr val="898989"/>
                </a:solidFill>
              </a:defRPr>
            </a:lvl5pPr>
            <a:lvl6pPr lvl="5" algn="ctr">
              <a:lnSpc>
                <a:spcPct val="100000"/>
              </a:lnSpc>
              <a:spcBef>
                <a:spcPts val="400"/>
              </a:spcBef>
              <a:spcAft>
                <a:spcPts val="0"/>
              </a:spcAft>
              <a:buClr>
                <a:srgbClr val="898989"/>
              </a:buClr>
              <a:buSzPts val="2000"/>
              <a:buNone/>
              <a:defRPr>
                <a:solidFill>
                  <a:srgbClr val="898989"/>
                </a:solidFill>
              </a:defRPr>
            </a:lvl6pPr>
            <a:lvl7pPr lvl="6" algn="ctr">
              <a:lnSpc>
                <a:spcPct val="100000"/>
              </a:lnSpc>
              <a:spcBef>
                <a:spcPts val="400"/>
              </a:spcBef>
              <a:spcAft>
                <a:spcPts val="0"/>
              </a:spcAft>
              <a:buClr>
                <a:srgbClr val="898989"/>
              </a:buClr>
              <a:buSzPts val="2000"/>
              <a:buNone/>
              <a:defRPr>
                <a:solidFill>
                  <a:srgbClr val="898989"/>
                </a:solidFill>
              </a:defRPr>
            </a:lvl7pPr>
            <a:lvl8pPr lvl="7" algn="ctr">
              <a:lnSpc>
                <a:spcPct val="100000"/>
              </a:lnSpc>
              <a:spcBef>
                <a:spcPts val="400"/>
              </a:spcBef>
              <a:spcAft>
                <a:spcPts val="0"/>
              </a:spcAft>
              <a:buClr>
                <a:srgbClr val="898989"/>
              </a:buClr>
              <a:buSzPts val="2000"/>
              <a:buNone/>
              <a:defRPr>
                <a:solidFill>
                  <a:srgbClr val="898989"/>
                </a:solidFill>
              </a:defRPr>
            </a:lvl8pPr>
            <a:lvl9pPr lvl="8" algn="ctr">
              <a:lnSpc>
                <a:spcPct val="100000"/>
              </a:lnSpc>
              <a:spcBef>
                <a:spcPts val="400"/>
              </a:spcBef>
              <a:spcAft>
                <a:spcPts val="0"/>
              </a:spcAft>
              <a:buClr>
                <a:srgbClr val="898989"/>
              </a:buClr>
              <a:buSzPts val="2000"/>
              <a:buNone/>
              <a:defRPr>
                <a:solidFill>
                  <a:srgbClr val="898989"/>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3" name="Shape 73"/>
        <p:cNvGrpSpPr/>
        <p:nvPr/>
      </p:nvGrpSpPr>
      <p:grpSpPr>
        <a:xfrm>
          <a:off x="0" y="0"/>
          <a:ext cx="0" cy="0"/>
          <a:chOff x="0" y="0"/>
          <a:chExt cx="0" cy="0"/>
        </a:xfrm>
      </p:grpSpPr>
      <p:sp>
        <p:nvSpPr>
          <p:cNvPr id="74" name="Google Shape;74;p32"/>
          <p:cNvSpPr txBox="1"/>
          <p:nvPr>
            <p:ph type="title"/>
          </p:nvPr>
        </p:nvSpPr>
        <p:spPr>
          <a:xfrm>
            <a:off x="457200" y="1417637"/>
            <a:ext cx="8229600" cy="716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2"/>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rgbClr val="30302C"/>
              </a:buClr>
              <a:buSzPts val="2800"/>
              <a:buChar char="•"/>
              <a:defRPr sz="2800"/>
            </a:lvl1pPr>
            <a:lvl2pPr indent="-381000" lvl="1" marL="914400" algn="l">
              <a:lnSpc>
                <a:spcPct val="100000"/>
              </a:lnSpc>
              <a:spcBef>
                <a:spcPts val="480"/>
              </a:spcBef>
              <a:spcAft>
                <a:spcPts val="0"/>
              </a:spcAft>
              <a:buClr>
                <a:srgbClr val="30302C"/>
              </a:buClr>
              <a:buSzPts val="2400"/>
              <a:buChar char="–"/>
              <a:defRPr sz="2400"/>
            </a:lvl2pPr>
            <a:lvl3pPr indent="-355600" lvl="2" marL="1371600" algn="l">
              <a:lnSpc>
                <a:spcPct val="100000"/>
              </a:lnSpc>
              <a:spcBef>
                <a:spcPts val="400"/>
              </a:spcBef>
              <a:spcAft>
                <a:spcPts val="0"/>
              </a:spcAft>
              <a:buClr>
                <a:srgbClr val="30302C"/>
              </a:buClr>
              <a:buSzPts val="2000"/>
              <a:buChar char="•"/>
              <a:defRPr sz="2000"/>
            </a:lvl3pPr>
            <a:lvl4pPr indent="-342900" lvl="3" marL="1828800" algn="l">
              <a:lnSpc>
                <a:spcPct val="100000"/>
              </a:lnSpc>
              <a:spcBef>
                <a:spcPts val="360"/>
              </a:spcBef>
              <a:spcAft>
                <a:spcPts val="0"/>
              </a:spcAft>
              <a:buClr>
                <a:srgbClr val="30302C"/>
              </a:buClr>
              <a:buSzPts val="1800"/>
              <a:buChar char="–"/>
              <a:defRPr sz="1800"/>
            </a:lvl4pPr>
            <a:lvl5pPr indent="-342900" lvl="4" marL="2286000" algn="l">
              <a:lnSpc>
                <a:spcPct val="100000"/>
              </a:lnSpc>
              <a:spcBef>
                <a:spcPts val="360"/>
              </a:spcBef>
              <a:spcAft>
                <a:spcPts val="0"/>
              </a:spcAft>
              <a:buClr>
                <a:srgbClr val="30302C"/>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76" name="Google Shape;76;p32"/>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rgbClr val="30302C"/>
              </a:buClr>
              <a:buSzPts val="2800"/>
              <a:buChar char="•"/>
              <a:defRPr sz="2800"/>
            </a:lvl1pPr>
            <a:lvl2pPr indent="-381000" lvl="1" marL="914400" algn="l">
              <a:lnSpc>
                <a:spcPct val="100000"/>
              </a:lnSpc>
              <a:spcBef>
                <a:spcPts val="480"/>
              </a:spcBef>
              <a:spcAft>
                <a:spcPts val="0"/>
              </a:spcAft>
              <a:buClr>
                <a:srgbClr val="30302C"/>
              </a:buClr>
              <a:buSzPts val="2400"/>
              <a:buChar char="–"/>
              <a:defRPr sz="2400"/>
            </a:lvl2pPr>
            <a:lvl3pPr indent="-355600" lvl="2" marL="1371600" algn="l">
              <a:lnSpc>
                <a:spcPct val="100000"/>
              </a:lnSpc>
              <a:spcBef>
                <a:spcPts val="400"/>
              </a:spcBef>
              <a:spcAft>
                <a:spcPts val="0"/>
              </a:spcAft>
              <a:buClr>
                <a:srgbClr val="30302C"/>
              </a:buClr>
              <a:buSzPts val="2000"/>
              <a:buChar char="•"/>
              <a:defRPr sz="2000"/>
            </a:lvl3pPr>
            <a:lvl4pPr indent="-342900" lvl="3" marL="1828800" algn="l">
              <a:lnSpc>
                <a:spcPct val="100000"/>
              </a:lnSpc>
              <a:spcBef>
                <a:spcPts val="360"/>
              </a:spcBef>
              <a:spcAft>
                <a:spcPts val="0"/>
              </a:spcAft>
              <a:buClr>
                <a:srgbClr val="30302C"/>
              </a:buClr>
              <a:buSzPts val="1800"/>
              <a:buChar char="–"/>
              <a:defRPr sz="1800"/>
            </a:lvl4pPr>
            <a:lvl5pPr indent="-342900" lvl="4" marL="2286000" algn="l">
              <a:lnSpc>
                <a:spcPct val="100000"/>
              </a:lnSpc>
              <a:spcBef>
                <a:spcPts val="360"/>
              </a:spcBef>
              <a:spcAft>
                <a:spcPts val="0"/>
              </a:spcAft>
              <a:buClr>
                <a:srgbClr val="30302C"/>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 name="Shape 77"/>
        <p:cNvGrpSpPr/>
        <p:nvPr/>
      </p:nvGrpSpPr>
      <p:grpSpPr>
        <a:xfrm>
          <a:off x="0" y="0"/>
          <a:ext cx="0" cy="0"/>
          <a:chOff x="0" y="0"/>
          <a:chExt cx="0" cy="0"/>
        </a:xfrm>
      </p:grpSpPr>
      <p:sp>
        <p:nvSpPr>
          <p:cNvPr id="78" name="Google Shape;78;p33"/>
          <p:cNvSpPr txBox="1"/>
          <p:nvPr>
            <p:ph type="title"/>
          </p:nvPr>
        </p:nvSpPr>
        <p:spPr>
          <a:xfrm>
            <a:off x="457200" y="1417637"/>
            <a:ext cx="8229600" cy="716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09347A"/>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3"/>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rgbClr val="30302C"/>
              </a:buClr>
              <a:buSzPts val="2400"/>
              <a:buNone/>
              <a:defRPr b="1" sz="2400"/>
            </a:lvl1pPr>
            <a:lvl2pPr indent="-228600" lvl="1" marL="914400" algn="l">
              <a:lnSpc>
                <a:spcPct val="100000"/>
              </a:lnSpc>
              <a:spcBef>
                <a:spcPts val="400"/>
              </a:spcBef>
              <a:spcAft>
                <a:spcPts val="0"/>
              </a:spcAft>
              <a:buClr>
                <a:srgbClr val="30302C"/>
              </a:buClr>
              <a:buSzPts val="2000"/>
              <a:buNone/>
              <a:defRPr b="1" sz="2000"/>
            </a:lvl2pPr>
            <a:lvl3pPr indent="-228600" lvl="2" marL="1371600" algn="l">
              <a:lnSpc>
                <a:spcPct val="100000"/>
              </a:lnSpc>
              <a:spcBef>
                <a:spcPts val="360"/>
              </a:spcBef>
              <a:spcAft>
                <a:spcPts val="0"/>
              </a:spcAft>
              <a:buClr>
                <a:srgbClr val="30302C"/>
              </a:buClr>
              <a:buSzPts val="1800"/>
              <a:buNone/>
              <a:defRPr b="1" sz="1800"/>
            </a:lvl3pPr>
            <a:lvl4pPr indent="-228600" lvl="3" marL="1828800" algn="l">
              <a:lnSpc>
                <a:spcPct val="100000"/>
              </a:lnSpc>
              <a:spcBef>
                <a:spcPts val="320"/>
              </a:spcBef>
              <a:spcAft>
                <a:spcPts val="0"/>
              </a:spcAft>
              <a:buClr>
                <a:srgbClr val="30302C"/>
              </a:buClr>
              <a:buSzPts val="1600"/>
              <a:buNone/>
              <a:defRPr b="1" sz="1600"/>
            </a:lvl4pPr>
            <a:lvl5pPr indent="-228600" lvl="4" marL="2286000" algn="l">
              <a:lnSpc>
                <a:spcPct val="100000"/>
              </a:lnSpc>
              <a:spcBef>
                <a:spcPts val="320"/>
              </a:spcBef>
              <a:spcAft>
                <a:spcPts val="0"/>
              </a:spcAft>
              <a:buClr>
                <a:srgbClr val="30302C"/>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80" name="Google Shape;80;p33"/>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rgbClr val="30302C"/>
              </a:buClr>
              <a:buSzPts val="2400"/>
              <a:buChar char="•"/>
              <a:defRPr sz="2400"/>
            </a:lvl1pPr>
            <a:lvl2pPr indent="-355600" lvl="1" marL="914400" algn="l">
              <a:lnSpc>
                <a:spcPct val="100000"/>
              </a:lnSpc>
              <a:spcBef>
                <a:spcPts val="400"/>
              </a:spcBef>
              <a:spcAft>
                <a:spcPts val="0"/>
              </a:spcAft>
              <a:buClr>
                <a:srgbClr val="30302C"/>
              </a:buClr>
              <a:buSzPts val="2000"/>
              <a:buChar char="–"/>
              <a:defRPr sz="2000"/>
            </a:lvl2pPr>
            <a:lvl3pPr indent="-342900" lvl="2" marL="1371600" algn="l">
              <a:lnSpc>
                <a:spcPct val="100000"/>
              </a:lnSpc>
              <a:spcBef>
                <a:spcPts val="360"/>
              </a:spcBef>
              <a:spcAft>
                <a:spcPts val="0"/>
              </a:spcAft>
              <a:buClr>
                <a:srgbClr val="30302C"/>
              </a:buClr>
              <a:buSzPts val="1800"/>
              <a:buChar char="•"/>
              <a:defRPr sz="1800"/>
            </a:lvl3pPr>
            <a:lvl4pPr indent="-330200" lvl="3" marL="1828800" algn="l">
              <a:lnSpc>
                <a:spcPct val="100000"/>
              </a:lnSpc>
              <a:spcBef>
                <a:spcPts val="320"/>
              </a:spcBef>
              <a:spcAft>
                <a:spcPts val="0"/>
              </a:spcAft>
              <a:buClr>
                <a:srgbClr val="30302C"/>
              </a:buClr>
              <a:buSzPts val="1600"/>
              <a:buChar char="–"/>
              <a:defRPr sz="1600"/>
            </a:lvl4pPr>
            <a:lvl5pPr indent="-330200" lvl="4" marL="2286000" algn="l">
              <a:lnSpc>
                <a:spcPct val="100000"/>
              </a:lnSpc>
              <a:spcBef>
                <a:spcPts val="320"/>
              </a:spcBef>
              <a:spcAft>
                <a:spcPts val="0"/>
              </a:spcAft>
              <a:buClr>
                <a:srgbClr val="30302C"/>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81" name="Google Shape;81;p33"/>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rgbClr val="30302C"/>
              </a:buClr>
              <a:buSzPts val="2400"/>
              <a:buNone/>
              <a:defRPr b="1" sz="2400"/>
            </a:lvl1pPr>
            <a:lvl2pPr indent="-228600" lvl="1" marL="914400" algn="l">
              <a:lnSpc>
                <a:spcPct val="100000"/>
              </a:lnSpc>
              <a:spcBef>
                <a:spcPts val="400"/>
              </a:spcBef>
              <a:spcAft>
                <a:spcPts val="0"/>
              </a:spcAft>
              <a:buClr>
                <a:srgbClr val="30302C"/>
              </a:buClr>
              <a:buSzPts val="2000"/>
              <a:buNone/>
              <a:defRPr b="1" sz="2000"/>
            </a:lvl2pPr>
            <a:lvl3pPr indent="-228600" lvl="2" marL="1371600" algn="l">
              <a:lnSpc>
                <a:spcPct val="100000"/>
              </a:lnSpc>
              <a:spcBef>
                <a:spcPts val="360"/>
              </a:spcBef>
              <a:spcAft>
                <a:spcPts val="0"/>
              </a:spcAft>
              <a:buClr>
                <a:srgbClr val="30302C"/>
              </a:buClr>
              <a:buSzPts val="1800"/>
              <a:buNone/>
              <a:defRPr b="1" sz="1800"/>
            </a:lvl3pPr>
            <a:lvl4pPr indent="-228600" lvl="3" marL="1828800" algn="l">
              <a:lnSpc>
                <a:spcPct val="100000"/>
              </a:lnSpc>
              <a:spcBef>
                <a:spcPts val="320"/>
              </a:spcBef>
              <a:spcAft>
                <a:spcPts val="0"/>
              </a:spcAft>
              <a:buClr>
                <a:srgbClr val="30302C"/>
              </a:buClr>
              <a:buSzPts val="1600"/>
              <a:buNone/>
              <a:defRPr b="1" sz="1600"/>
            </a:lvl4pPr>
            <a:lvl5pPr indent="-228600" lvl="4" marL="2286000" algn="l">
              <a:lnSpc>
                <a:spcPct val="100000"/>
              </a:lnSpc>
              <a:spcBef>
                <a:spcPts val="320"/>
              </a:spcBef>
              <a:spcAft>
                <a:spcPts val="0"/>
              </a:spcAft>
              <a:buClr>
                <a:srgbClr val="30302C"/>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82" name="Google Shape;82;p33"/>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rgbClr val="30302C"/>
              </a:buClr>
              <a:buSzPts val="2400"/>
              <a:buChar char="•"/>
              <a:defRPr sz="2400"/>
            </a:lvl1pPr>
            <a:lvl2pPr indent="-355600" lvl="1" marL="914400" algn="l">
              <a:lnSpc>
                <a:spcPct val="100000"/>
              </a:lnSpc>
              <a:spcBef>
                <a:spcPts val="400"/>
              </a:spcBef>
              <a:spcAft>
                <a:spcPts val="0"/>
              </a:spcAft>
              <a:buClr>
                <a:srgbClr val="30302C"/>
              </a:buClr>
              <a:buSzPts val="2000"/>
              <a:buChar char="–"/>
              <a:defRPr sz="2000"/>
            </a:lvl2pPr>
            <a:lvl3pPr indent="-342900" lvl="2" marL="1371600" algn="l">
              <a:lnSpc>
                <a:spcPct val="100000"/>
              </a:lnSpc>
              <a:spcBef>
                <a:spcPts val="360"/>
              </a:spcBef>
              <a:spcAft>
                <a:spcPts val="0"/>
              </a:spcAft>
              <a:buClr>
                <a:srgbClr val="30302C"/>
              </a:buClr>
              <a:buSzPts val="1800"/>
              <a:buChar char="•"/>
              <a:defRPr sz="1800"/>
            </a:lvl3pPr>
            <a:lvl4pPr indent="-330200" lvl="3" marL="1828800" algn="l">
              <a:lnSpc>
                <a:spcPct val="100000"/>
              </a:lnSpc>
              <a:spcBef>
                <a:spcPts val="320"/>
              </a:spcBef>
              <a:spcAft>
                <a:spcPts val="0"/>
              </a:spcAft>
              <a:buClr>
                <a:srgbClr val="30302C"/>
              </a:buClr>
              <a:buSzPts val="1600"/>
              <a:buChar char="–"/>
              <a:defRPr sz="1600"/>
            </a:lvl4pPr>
            <a:lvl5pPr indent="-330200" lvl="4" marL="2286000" algn="l">
              <a:lnSpc>
                <a:spcPct val="100000"/>
              </a:lnSpc>
              <a:spcBef>
                <a:spcPts val="320"/>
              </a:spcBef>
              <a:spcAft>
                <a:spcPts val="0"/>
              </a:spcAft>
              <a:buClr>
                <a:srgbClr val="30302C"/>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34"/>
          <p:cNvSpPr txBox="1"/>
          <p:nvPr>
            <p:ph type="title"/>
          </p:nvPr>
        </p:nvSpPr>
        <p:spPr>
          <a:xfrm>
            <a:off x="457200" y="1417637"/>
            <a:ext cx="8229600" cy="716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5" name="Shape 8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20"/>
          <p:cNvSpPr txBox="1"/>
          <p:nvPr>
            <p:ph type="title"/>
          </p:nvPr>
        </p:nvSpPr>
        <p:spPr>
          <a:xfrm>
            <a:off x="457200" y="838200"/>
            <a:ext cx="8229600" cy="716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0"/>
          <p:cNvSpPr txBox="1"/>
          <p:nvPr>
            <p:ph idx="1" type="body"/>
          </p:nvPr>
        </p:nvSpPr>
        <p:spPr>
          <a:xfrm>
            <a:off x="457200" y="1600201"/>
            <a:ext cx="8229600" cy="41910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lt1"/>
              </a:buClr>
              <a:buSzPts val="1800"/>
              <a:buChar char="•"/>
              <a:defRPr/>
            </a:lvl1pPr>
            <a:lvl2pPr indent="-342900" lvl="1" marL="914400" algn="l">
              <a:lnSpc>
                <a:spcPct val="100000"/>
              </a:lnSpc>
              <a:spcBef>
                <a:spcPts val="360"/>
              </a:spcBef>
              <a:spcAft>
                <a:spcPts val="0"/>
              </a:spcAft>
              <a:buClr>
                <a:schemeClr val="lt1"/>
              </a:buClr>
              <a:buSzPts val="1800"/>
              <a:buChar char="–"/>
              <a:defRPr/>
            </a:lvl2pPr>
            <a:lvl3pPr indent="-342900" lvl="2" marL="1371600" algn="l">
              <a:lnSpc>
                <a:spcPct val="100000"/>
              </a:lnSpc>
              <a:spcBef>
                <a:spcPts val="360"/>
              </a:spcBef>
              <a:spcAft>
                <a:spcPts val="0"/>
              </a:spcAft>
              <a:buClr>
                <a:schemeClr val="lt1"/>
              </a:buClr>
              <a:buSzPts val="1800"/>
              <a:buChar char="•"/>
              <a:defRPr/>
            </a:lvl3pPr>
            <a:lvl4pPr indent="-342900" lvl="3" marL="1828800" algn="l">
              <a:lnSpc>
                <a:spcPct val="100000"/>
              </a:lnSpc>
              <a:spcBef>
                <a:spcPts val="360"/>
              </a:spcBef>
              <a:spcAft>
                <a:spcPts val="0"/>
              </a:spcAft>
              <a:buClr>
                <a:schemeClr val="lt1"/>
              </a:buClr>
              <a:buSzPts val="1800"/>
              <a:buChar char="–"/>
              <a:defRPr/>
            </a:lvl4pPr>
            <a:lvl5pPr indent="-342900" lvl="4" marL="2286000" algn="l">
              <a:lnSpc>
                <a:spcPct val="100000"/>
              </a:lnSpc>
              <a:spcBef>
                <a:spcPts val="360"/>
              </a:spcBef>
              <a:spcAft>
                <a:spcPts val="0"/>
              </a:spcAft>
              <a:buClr>
                <a:schemeClr val="lt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 name="Shape 86"/>
        <p:cNvGrpSpPr/>
        <p:nvPr/>
      </p:nvGrpSpPr>
      <p:grpSpPr>
        <a:xfrm>
          <a:off x="0" y="0"/>
          <a:ext cx="0" cy="0"/>
          <a:chOff x="0" y="0"/>
          <a:chExt cx="0" cy="0"/>
        </a:xfrm>
      </p:grpSpPr>
      <p:sp>
        <p:nvSpPr>
          <p:cNvPr id="87" name="Google Shape;87;p36"/>
          <p:cNvSpPr txBox="1"/>
          <p:nvPr>
            <p:ph type="title"/>
          </p:nvPr>
        </p:nvSpPr>
        <p:spPr>
          <a:xfrm>
            <a:off x="457200" y="762000"/>
            <a:ext cx="3008400" cy="673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9347A"/>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6"/>
          <p:cNvSpPr txBox="1"/>
          <p:nvPr>
            <p:ph idx="1" type="body"/>
          </p:nvPr>
        </p:nvSpPr>
        <p:spPr>
          <a:xfrm>
            <a:off x="3575050" y="762000"/>
            <a:ext cx="5111700" cy="53643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rgbClr val="30302C"/>
              </a:buClr>
              <a:buSzPts val="3200"/>
              <a:buChar char="•"/>
              <a:defRPr sz="3200"/>
            </a:lvl1pPr>
            <a:lvl2pPr indent="-406400" lvl="1" marL="914400" algn="l">
              <a:lnSpc>
                <a:spcPct val="100000"/>
              </a:lnSpc>
              <a:spcBef>
                <a:spcPts val="560"/>
              </a:spcBef>
              <a:spcAft>
                <a:spcPts val="0"/>
              </a:spcAft>
              <a:buClr>
                <a:srgbClr val="30302C"/>
              </a:buClr>
              <a:buSzPts val="2800"/>
              <a:buChar char="–"/>
              <a:defRPr sz="2800"/>
            </a:lvl2pPr>
            <a:lvl3pPr indent="-381000" lvl="2" marL="1371600" algn="l">
              <a:lnSpc>
                <a:spcPct val="100000"/>
              </a:lnSpc>
              <a:spcBef>
                <a:spcPts val="480"/>
              </a:spcBef>
              <a:spcAft>
                <a:spcPts val="0"/>
              </a:spcAft>
              <a:buClr>
                <a:srgbClr val="30302C"/>
              </a:buClr>
              <a:buSzPts val="2400"/>
              <a:buChar char="•"/>
              <a:defRPr sz="2400"/>
            </a:lvl3pPr>
            <a:lvl4pPr indent="-355600" lvl="3" marL="1828800" algn="l">
              <a:lnSpc>
                <a:spcPct val="100000"/>
              </a:lnSpc>
              <a:spcBef>
                <a:spcPts val="400"/>
              </a:spcBef>
              <a:spcAft>
                <a:spcPts val="0"/>
              </a:spcAft>
              <a:buClr>
                <a:srgbClr val="30302C"/>
              </a:buClr>
              <a:buSzPts val="2000"/>
              <a:buChar char="–"/>
              <a:defRPr sz="2000"/>
            </a:lvl4pPr>
            <a:lvl5pPr indent="-355600" lvl="4" marL="2286000" algn="l">
              <a:lnSpc>
                <a:spcPct val="100000"/>
              </a:lnSpc>
              <a:spcBef>
                <a:spcPts val="400"/>
              </a:spcBef>
              <a:spcAft>
                <a:spcPts val="0"/>
              </a:spcAft>
              <a:buClr>
                <a:srgbClr val="30302C"/>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89" name="Google Shape;89;p36"/>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rgbClr val="30302C"/>
              </a:buClr>
              <a:buSzPts val="1400"/>
              <a:buNone/>
              <a:defRPr sz="1400"/>
            </a:lvl1pPr>
            <a:lvl2pPr indent="-228600" lvl="1" marL="914400" algn="l">
              <a:lnSpc>
                <a:spcPct val="100000"/>
              </a:lnSpc>
              <a:spcBef>
                <a:spcPts val="240"/>
              </a:spcBef>
              <a:spcAft>
                <a:spcPts val="0"/>
              </a:spcAft>
              <a:buClr>
                <a:srgbClr val="30302C"/>
              </a:buClr>
              <a:buSzPts val="1200"/>
              <a:buNone/>
              <a:defRPr sz="1200"/>
            </a:lvl2pPr>
            <a:lvl3pPr indent="-228600" lvl="2" marL="1371600" algn="l">
              <a:lnSpc>
                <a:spcPct val="100000"/>
              </a:lnSpc>
              <a:spcBef>
                <a:spcPts val="200"/>
              </a:spcBef>
              <a:spcAft>
                <a:spcPts val="0"/>
              </a:spcAft>
              <a:buClr>
                <a:srgbClr val="30302C"/>
              </a:buClr>
              <a:buSzPts val="1000"/>
              <a:buNone/>
              <a:defRPr sz="1000"/>
            </a:lvl3pPr>
            <a:lvl4pPr indent="-228600" lvl="3" marL="1828800" algn="l">
              <a:lnSpc>
                <a:spcPct val="100000"/>
              </a:lnSpc>
              <a:spcBef>
                <a:spcPts val="180"/>
              </a:spcBef>
              <a:spcAft>
                <a:spcPts val="0"/>
              </a:spcAft>
              <a:buClr>
                <a:srgbClr val="30302C"/>
              </a:buClr>
              <a:buSzPts val="900"/>
              <a:buNone/>
              <a:defRPr sz="900"/>
            </a:lvl4pPr>
            <a:lvl5pPr indent="-228600" lvl="4" marL="2286000" algn="l">
              <a:lnSpc>
                <a:spcPct val="100000"/>
              </a:lnSpc>
              <a:spcBef>
                <a:spcPts val="180"/>
              </a:spcBef>
              <a:spcAft>
                <a:spcPts val="0"/>
              </a:spcAft>
              <a:buClr>
                <a:srgbClr val="30302C"/>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0" name="Shape 90"/>
        <p:cNvGrpSpPr/>
        <p:nvPr/>
      </p:nvGrpSpPr>
      <p:grpSpPr>
        <a:xfrm>
          <a:off x="0" y="0"/>
          <a:ext cx="0" cy="0"/>
          <a:chOff x="0" y="0"/>
          <a:chExt cx="0" cy="0"/>
        </a:xfrm>
      </p:grpSpPr>
      <p:sp>
        <p:nvSpPr>
          <p:cNvPr id="91" name="Google Shape;91;p37"/>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9347A"/>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7"/>
          <p:cNvSpPr/>
          <p:nvPr>
            <p:ph idx="2" type="pic"/>
          </p:nvPr>
        </p:nvSpPr>
        <p:spPr>
          <a:xfrm>
            <a:off x="1792288" y="838199"/>
            <a:ext cx="5486400" cy="3889500"/>
          </a:xfrm>
          <a:prstGeom prst="rect">
            <a:avLst/>
          </a:prstGeom>
          <a:noFill/>
          <a:ln>
            <a:noFill/>
          </a:ln>
        </p:spPr>
      </p:sp>
      <p:sp>
        <p:nvSpPr>
          <p:cNvPr id="93" name="Google Shape;93;p37"/>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rgbClr val="30302C"/>
              </a:buClr>
              <a:buSzPts val="1400"/>
              <a:buNone/>
              <a:defRPr sz="1400"/>
            </a:lvl1pPr>
            <a:lvl2pPr indent="-228600" lvl="1" marL="914400" algn="l">
              <a:lnSpc>
                <a:spcPct val="100000"/>
              </a:lnSpc>
              <a:spcBef>
                <a:spcPts val="240"/>
              </a:spcBef>
              <a:spcAft>
                <a:spcPts val="0"/>
              </a:spcAft>
              <a:buClr>
                <a:srgbClr val="30302C"/>
              </a:buClr>
              <a:buSzPts val="1200"/>
              <a:buNone/>
              <a:defRPr sz="1200"/>
            </a:lvl2pPr>
            <a:lvl3pPr indent="-228600" lvl="2" marL="1371600" algn="l">
              <a:lnSpc>
                <a:spcPct val="100000"/>
              </a:lnSpc>
              <a:spcBef>
                <a:spcPts val="200"/>
              </a:spcBef>
              <a:spcAft>
                <a:spcPts val="0"/>
              </a:spcAft>
              <a:buClr>
                <a:srgbClr val="30302C"/>
              </a:buClr>
              <a:buSzPts val="1000"/>
              <a:buNone/>
              <a:defRPr sz="1000"/>
            </a:lvl3pPr>
            <a:lvl4pPr indent="-228600" lvl="3" marL="1828800" algn="l">
              <a:lnSpc>
                <a:spcPct val="100000"/>
              </a:lnSpc>
              <a:spcBef>
                <a:spcPts val="180"/>
              </a:spcBef>
              <a:spcAft>
                <a:spcPts val="0"/>
              </a:spcAft>
              <a:buClr>
                <a:srgbClr val="30302C"/>
              </a:buClr>
              <a:buSzPts val="900"/>
              <a:buNone/>
              <a:defRPr sz="900"/>
            </a:lvl4pPr>
            <a:lvl5pPr indent="-228600" lvl="4" marL="2286000" algn="l">
              <a:lnSpc>
                <a:spcPct val="100000"/>
              </a:lnSpc>
              <a:spcBef>
                <a:spcPts val="180"/>
              </a:spcBef>
              <a:spcAft>
                <a:spcPts val="0"/>
              </a:spcAft>
              <a:buClr>
                <a:srgbClr val="30302C"/>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4" name="Shape 94"/>
        <p:cNvGrpSpPr/>
        <p:nvPr/>
      </p:nvGrpSpPr>
      <p:grpSpPr>
        <a:xfrm>
          <a:off x="0" y="0"/>
          <a:ext cx="0" cy="0"/>
          <a:chOff x="0" y="0"/>
          <a:chExt cx="0" cy="0"/>
        </a:xfrm>
      </p:grpSpPr>
      <p:sp>
        <p:nvSpPr>
          <p:cNvPr id="95" name="Google Shape;95;p38"/>
          <p:cNvSpPr txBox="1"/>
          <p:nvPr>
            <p:ph type="title"/>
          </p:nvPr>
        </p:nvSpPr>
        <p:spPr>
          <a:xfrm>
            <a:off x="457200" y="1417637"/>
            <a:ext cx="8229600" cy="716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38"/>
          <p:cNvSpPr txBox="1"/>
          <p:nvPr>
            <p:ph idx="1" type="body"/>
          </p:nvPr>
        </p:nvSpPr>
        <p:spPr>
          <a:xfrm rot="5400000">
            <a:off x="2575650" y="61187"/>
            <a:ext cx="39927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rgbClr val="30302C"/>
              </a:buClr>
              <a:buSzPts val="1800"/>
              <a:buChar char="•"/>
              <a:defRPr/>
            </a:lvl1pPr>
            <a:lvl2pPr indent="-342900" lvl="1" marL="914400" algn="l">
              <a:lnSpc>
                <a:spcPct val="100000"/>
              </a:lnSpc>
              <a:spcBef>
                <a:spcPts val="360"/>
              </a:spcBef>
              <a:spcAft>
                <a:spcPts val="0"/>
              </a:spcAft>
              <a:buClr>
                <a:srgbClr val="30302C"/>
              </a:buClr>
              <a:buSzPts val="1800"/>
              <a:buChar char="–"/>
              <a:defRPr/>
            </a:lvl2pPr>
            <a:lvl3pPr indent="-342900" lvl="2" marL="1371600" algn="l">
              <a:lnSpc>
                <a:spcPct val="100000"/>
              </a:lnSpc>
              <a:spcBef>
                <a:spcPts val="360"/>
              </a:spcBef>
              <a:spcAft>
                <a:spcPts val="0"/>
              </a:spcAft>
              <a:buClr>
                <a:srgbClr val="30302C"/>
              </a:buClr>
              <a:buSzPts val="1800"/>
              <a:buChar char="•"/>
              <a:defRPr/>
            </a:lvl3pPr>
            <a:lvl4pPr indent="-342900" lvl="3" marL="1828800" algn="l">
              <a:lnSpc>
                <a:spcPct val="100000"/>
              </a:lnSpc>
              <a:spcBef>
                <a:spcPts val="360"/>
              </a:spcBef>
              <a:spcAft>
                <a:spcPts val="0"/>
              </a:spcAft>
              <a:buClr>
                <a:srgbClr val="30302C"/>
              </a:buClr>
              <a:buSzPts val="1800"/>
              <a:buChar char="–"/>
              <a:defRPr/>
            </a:lvl4pPr>
            <a:lvl5pPr indent="-342900" lvl="4" marL="2286000" algn="l">
              <a:lnSpc>
                <a:spcPct val="100000"/>
              </a:lnSpc>
              <a:spcBef>
                <a:spcPts val="360"/>
              </a:spcBef>
              <a:spcAft>
                <a:spcPts val="0"/>
              </a:spcAft>
              <a:buClr>
                <a:srgbClr val="30302C"/>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7" name="Shape 97"/>
        <p:cNvGrpSpPr/>
        <p:nvPr/>
      </p:nvGrpSpPr>
      <p:grpSpPr>
        <a:xfrm>
          <a:off x="0" y="0"/>
          <a:ext cx="0" cy="0"/>
          <a:chOff x="0" y="0"/>
          <a:chExt cx="0" cy="0"/>
        </a:xfrm>
      </p:grpSpPr>
      <p:sp>
        <p:nvSpPr>
          <p:cNvPr id="98" name="Google Shape;98;p39"/>
          <p:cNvSpPr txBox="1"/>
          <p:nvPr>
            <p:ph type="title"/>
          </p:nvPr>
        </p:nvSpPr>
        <p:spPr>
          <a:xfrm rot="5400000">
            <a:off x="4975950" y="2415450"/>
            <a:ext cx="53643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09347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39"/>
          <p:cNvSpPr txBox="1"/>
          <p:nvPr>
            <p:ph idx="1" type="body"/>
          </p:nvPr>
        </p:nvSpPr>
        <p:spPr>
          <a:xfrm rot="5400000">
            <a:off x="784950" y="434250"/>
            <a:ext cx="53643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rgbClr val="30302C"/>
              </a:buClr>
              <a:buSzPts val="1800"/>
              <a:buChar char="•"/>
              <a:defRPr/>
            </a:lvl1pPr>
            <a:lvl2pPr indent="-342900" lvl="1" marL="914400" algn="l">
              <a:lnSpc>
                <a:spcPct val="100000"/>
              </a:lnSpc>
              <a:spcBef>
                <a:spcPts val="360"/>
              </a:spcBef>
              <a:spcAft>
                <a:spcPts val="0"/>
              </a:spcAft>
              <a:buClr>
                <a:srgbClr val="30302C"/>
              </a:buClr>
              <a:buSzPts val="1800"/>
              <a:buChar char="–"/>
              <a:defRPr/>
            </a:lvl2pPr>
            <a:lvl3pPr indent="-342900" lvl="2" marL="1371600" algn="l">
              <a:lnSpc>
                <a:spcPct val="100000"/>
              </a:lnSpc>
              <a:spcBef>
                <a:spcPts val="360"/>
              </a:spcBef>
              <a:spcAft>
                <a:spcPts val="0"/>
              </a:spcAft>
              <a:buClr>
                <a:srgbClr val="30302C"/>
              </a:buClr>
              <a:buSzPts val="1800"/>
              <a:buChar char="•"/>
              <a:defRPr/>
            </a:lvl3pPr>
            <a:lvl4pPr indent="-342900" lvl="3" marL="1828800" algn="l">
              <a:lnSpc>
                <a:spcPct val="100000"/>
              </a:lnSpc>
              <a:spcBef>
                <a:spcPts val="360"/>
              </a:spcBef>
              <a:spcAft>
                <a:spcPts val="0"/>
              </a:spcAft>
              <a:buClr>
                <a:srgbClr val="30302C"/>
              </a:buClr>
              <a:buSzPts val="1800"/>
              <a:buChar char="–"/>
              <a:defRPr/>
            </a:lvl4pPr>
            <a:lvl5pPr indent="-342900" lvl="4" marL="2286000" algn="l">
              <a:lnSpc>
                <a:spcPct val="100000"/>
              </a:lnSpc>
              <a:spcBef>
                <a:spcPts val="360"/>
              </a:spcBef>
              <a:spcAft>
                <a:spcPts val="0"/>
              </a:spcAft>
              <a:buClr>
                <a:srgbClr val="30302C"/>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21"/>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1"/>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chemeClr val="lt1"/>
              </a:buClr>
              <a:buSzPts val="2000"/>
              <a:buNone/>
              <a:defRPr sz="2000">
                <a:solidFill>
                  <a:schemeClr val="lt1"/>
                </a:solidFill>
              </a:defRPr>
            </a:lvl1pPr>
            <a:lvl2pPr indent="-228600" lvl="1" marL="914400" algn="l">
              <a:lnSpc>
                <a:spcPct val="100000"/>
              </a:lnSpc>
              <a:spcBef>
                <a:spcPts val="360"/>
              </a:spcBef>
              <a:spcAft>
                <a:spcPts val="0"/>
              </a:spcAft>
              <a:buClr>
                <a:srgbClr val="898989"/>
              </a:buClr>
              <a:buSzPts val="1800"/>
              <a:buNone/>
              <a:defRPr sz="1800">
                <a:solidFill>
                  <a:srgbClr val="898989"/>
                </a:solidFill>
              </a:defRPr>
            </a:lvl2pPr>
            <a:lvl3pPr indent="-228600" lvl="2" marL="1371600" algn="l">
              <a:lnSpc>
                <a:spcPct val="100000"/>
              </a:lnSpc>
              <a:spcBef>
                <a:spcPts val="320"/>
              </a:spcBef>
              <a:spcAft>
                <a:spcPts val="0"/>
              </a:spcAft>
              <a:buClr>
                <a:srgbClr val="898989"/>
              </a:buClr>
              <a:buSzPts val="1600"/>
              <a:buNone/>
              <a:defRPr sz="1600">
                <a:solidFill>
                  <a:srgbClr val="898989"/>
                </a:solidFill>
              </a:defRPr>
            </a:lvl3pPr>
            <a:lvl4pPr indent="-228600" lvl="3" marL="1828800" algn="l">
              <a:lnSpc>
                <a:spcPct val="100000"/>
              </a:lnSpc>
              <a:spcBef>
                <a:spcPts val="280"/>
              </a:spcBef>
              <a:spcAft>
                <a:spcPts val="0"/>
              </a:spcAft>
              <a:buClr>
                <a:srgbClr val="898989"/>
              </a:buClr>
              <a:buSzPts val="1400"/>
              <a:buNone/>
              <a:defRPr sz="1400">
                <a:solidFill>
                  <a:srgbClr val="898989"/>
                </a:solidFill>
              </a:defRPr>
            </a:lvl4pPr>
            <a:lvl5pPr indent="-228600" lvl="4" marL="2286000" algn="l">
              <a:lnSpc>
                <a:spcPct val="100000"/>
              </a:lnSpc>
              <a:spcBef>
                <a:spcPts val="280"/>
              </a:spcBef>
              <a:spcAft>
                <a:spcPts val="0"/>
              </a:spcAft>
              <a:buClr>
                <a:srgbClr val="898989"/>
              </a:buClr>
              <a:buSzPts val="1400"/>
              <a:buNone/>
              <a:defRPr sz="1400">
                <a:solidFill>
                  <a:srgbClr val="898989"/>
                </a:solidFill>
              </a:defRPr>
            </a:lvl5pPr>
            <a:lvl6pPr indent="-228600" lvl="5" marL="2743200" algn="l">
              <a:lnSpc>
                <a:spcPct val="100000"/>
              </a:lnSpc>
              <a:spcBef>
                <a:spcPts val="280"/>
              </a:spcBef>
              <a:spcAft>
                <a:spcPts val="0"/>
              </a:spcAft>
              <a:buClr>
                <a:srgbClr val="898989"/>
              </a:buClr>
              <a:buSzPts val="1400"/>
              <a:buNone/>
              <a:defRPr sz="1400">
                <a:solidFill>
                  <a:srgbClr val="898989"/>
                </a:solidFill>
              </a:defRPr>
            </a:lvl6pPr>
            <a:lvl7pPr indent="-228600" lvl="6" marL="3200400" algn="l">
              <a:lnSpc>
                <a:spcPct val="100000"/>
              </a:lnSpc>
              <a:spcBef>
                <a:spcPts val="280"/>
              </a:spcBef>
              <a:spcAft>
                <a:spcPts val="0"/>
              </a:spcAft>
              <a:buClr>
                <a:srgbClr val="898989"/>
              </a:buClr>
              <a:buSzPts val="1400"/>
              <a:buNone/>
              <a:defRPr sz="1400">
                <a:solidFill>
                  <a:srgbClr val="898989"/>
                </a:solidFill>
              </a:defRPr>
            </a:lvl7pPr>
            <a:lvl8pPr indent="-228600" lvl="7" marL="3657600" algn="l">
              <a:lnSpc>
                <a:spcPct val="100000"/>
              </a:lnSpc>
              <a:spcBef>
                <a:spcPts val="280"/>
              </a:spcBef>
              <a:spcAft>
                <a:spcPts val="0"/>
              </a:spcAft>
              <a:buClr>
                <a:srgbClr val="898989"/>
              </a:buClr>
              <a:buSzPts val="1400"/>
              <a:buNone/>
              <a:defRPr sz="1400">
                <a:solidFill>
                  <a:srgbClr val="898989"/>
                </a:solidFill>
              </a:defRPr>
            </a:lvl8pPr>
            <a:lvl9pPr indent="-228600" lvl="8" marL="4114800" algn="l">
              <a:lnSpc>
                <a:spcPct val="100000"/>
              </a:lnSpc>
              <a:spcBef>
                <a:spcPts val="280"/>
              </a:spcBef>
              <a:spcAft>
                <a:spcPts val="0"/>
              </a:spcAft>
              <a:buClr>
                <a:srgbClr val="898989"/>
              </a:buClr>
              <a:buSzPts val="1400"/>
              <a:buNone/>
              <a:defRPr sz="1400">
                <a:solidFill>
                  <a:srgbClr val="898989"/>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 name="Shape 25"/>
        <p:cNvGrpSpPr/>
        <p:nvPr/>
      </p:nvGrpSpPr>
      <p:grpSpPr>
        <a:xfrm>
          <a:off x="0" y="0"/>
          <a:ext cx="0" cy="0"/>
          <a:chOff x="0" y="0"/>
          <a:chExt cx="0" cy="0"/>
        </a:xfrm>
      </p:grpSpPr>
      <p:sp>
        <p:nvSpPr>
          <p:cNvPr id="26" name="Google Shape;26;p22"/>
          <p:cNvSpPr txBox="1"/>
          <p:nvPr>
            <p:ph type="title"/>
          </p:nvPr>
        </p:nvSpPr>
        <p:spPr>
          <a:xfrm>
            <a:off x="457200" y="838200"/>
            <a:ext cx="8229600" cy="716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2"/>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lt1"/>
              </a:buClr>
              <a:buSzPts val="2800"/>
              <a:buChar char="•"/>
              <a:defRPr sz="2800"/>
            </a:lvl1pPr>
            <a:lvl2pPr indent="-381000" lvl="1" marL="914400" algn="l">
              <a:lnSpc>
                <a:spcPct val="100000"/>
              </a:lnSpc>
              <a:spcBef>
                <a:spcPts val="480"/>
              </a:spcBef>
              <a:spcAft>
                <a:spcPts val="0"/>
              </a:spcAft>
              <a:buClr>
                <a:schemeClr val="lt1"/>
              </a:buClr>
              <a:buSzPts val="2400"/>
              <a:buChar char="–"/>
              <a:defRPr sz="2400"/>
            </a:lvl2pPr>
            <a:lvl3pPr indent="-355600" lvl="2" marL="1371600" algn="l">
              <a:lnSpc>
                <a:spcPct val="100000"/>
              </a:lnSpc>
              <a:spcBef>
                <a:spcPts val="400"/>
              </a:spcBef>
              <a:spcAft>
                <a:spcPts val="0"/>
              </a:spcAft>
              <a:buClr>
                <a:schemeClr val="lt1"/>
              </a:buClr>
              <a:buSzPts val="2000"/>
              <a:buChar char="•"/>
              <a:defRPr sz="2000"/>
            </a:lvl3pPr>
            <a:lvl4pPr indent="-342900" lvl="3" marL="1828800" algn="l">
              <a:lnSpc>
                <a:spcPct val="100000"/>
              </a:lnSpc>
              <a:spcBef>
                <a:spcPts val="360"/>
              </a:spcBef>
              <a:spcAft>
                <a:spcPts val="0"/>
              </a:spcAft>
              <a:buClr>
                <a:schemeClr val="lt1"/>
              </a:buClr>
              <a:buSzPts val="1800"/>
              <a:buChar char="–"/>
              <a:defRPr sz="1800"/>
            </a:lvl4pPr>
            <a:lvl5pPr indent="-342900" lvl="4" marL="2286000" algn="l">
              <a:lnSpc>
                <a:spcPct val="100000"/>
              </a:lnSpc>
              <a:spcBef>
                <a:spcPts val="360"/>
              </a:spcBef>
              <a:spcAft>
                <a:spcPts val="0"/>
              </a:spcAft>
              <a:buClr>
                <a:schemeClr val="lt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8" name="Google Shape;28;p22"/>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lt1"/>
              </a:buClr>
              <a:buSzPts val="2800"/>
              <a:buChar char="•"/>
              <a:defRPr sz="2800"/>
            </a:lvl1pPr>
            <a:lvl2pPr indent="-381000" lvl="1" marL="914400" algn="l">
              <a:lnSpc>
                <a:spcPct val="100000"/>
              </a:lnSpc>
              <a:spcBef>
                <a:spcPts val="480"/>
              </a:spcBef>
              <a:spcAft>
                <a:spcPts val="0"/>
              </a:spcAft>
              <a:buClr>
                <a:schemeClr val="lt1"/>
              </a:buClr>
              <a:buSzPts val="2400"/>
              <a:buChar char="–"/>
              <a:defRPr sz="2400"/>
            </a:lvl2pPr>
            <a:lvl3pPr indent="-355600" lvl="2" marL="1371600" algn="l">
              <a:lnSpc>
                <a:spcPct val="100000"/>
              </a:lnSpc>
              <a:spcBef>
                <a:spcPts val="400"/>
              </a:spcBef>
              <a:spcAft>
                <a:spcPts val="0"/>
              </a:spcAft>
              <a:buClr>
                <a:schemeClr val="lt1"/>
              </a:buClr>
              <a:buSzPts val="2000"/>
              <a:buChar char="•"/>
              <a:defRPr sz="2000"/>
            </a:lvl3pPr>
            <a:lvl4pPr indent="-342900" lvl="3" marL="1828800" algn="l">
              <a:lnSpc>
                <a:spcPct val="100000"/>
              </a:lnSpc>
              <a:spcBef>
                <a:spcPts val="360"/>
              </a:spcBef>
              <a:spcAft>
                <a:spcPts val="0"/>
              </a:spcAft>
              <a:buClr>
                <a:schemeClr val="lt1"/>
              </a:buClr>
              <a:buSzPts val="1800"/>
              <a:buChar char="–"/>
              <a:defRPr sz="1800"/>
            </a:lvl4pPr>
            <a:lvl5pPr indent="-342900" lvl="4" marL="2286000" algn="l">
              <a:lnSpc>
                <a:spcPct val="100000"/>
              </a:lnSpc>
              <a:spcBef>
                <a:spcPts val="360"/>
              </a:spcBef>
              <a:spcAft>
                <a:spcPts val="0"/>
              </a:spcAft>
              <a:buClr>
                <a:schemeClr val="lt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 name="Shape 29"/>
        <p:cNvGrpSpPr/>
        <p:nvPr/>
      </p:nvGrpSpPr>
      <p:grpSpPr>
        <a:xfrm>
          <a:off x="0" y="0"/>
          <a:ext cx="0" cy="0"/>
          <a:chOff x="0" y="0"/>
          <a:chExt cx="0" cy="0"/>
        </a:xfrm>
      </p:grpSpPr>
      <p:sp>
        <p:nvSpPr>
          <p:cNvPr id="30" name="Google Shape;30;p23"/>
          <p:cNvSpPr txBox="1"/>
          <p:nvPr>
            <p:ph type="title"/>
          </p:nvPr>
        </p:nvSpPr>
        <p:spPr>
          <a:xfrm>
            <a:off x="457200" y="838200"/>
            <a:ext cx="8229600" cy="716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3"/>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lt1"/>
              </a:buClr>
              <a:buSzPts val="2400"/>
              <a:buNone/>
              <a:defRPr b="1" sz="2400"/>
            </a:lvl1pPr>
            <a:lvl2pPr indent="-228600" lvl="1" marL="914400" algn="l">
              <a:lnSpc>
                <a:spcPct val="100000"/>
              </a:lnSpc>
              <a:spcBef>
                <a:spcPts val="400"/>
              </a:spcBef>
              <a:spcAft>
                <a:spcPts val="0"/>
              </a:spcAft>
              <a:buClr>
                <a:schemeClr val="lt1"/>
              </a:buClr>
              <a:buSzPts val="2000"/>
              <a:buNone/>
              <a:defRPr b="1" sz="2000"/>
            </a:lvl2pPr>
            <a:lvl3pPr indent="-228600" lvl="2" marL="1371600" algn="l">
              <a:lnSpc>
                <a:spcPct val="100000"/>
              </a:lnSpc>
              <a:spcBef>
                <a:spcPts val="360"/>
              </a:spcBef>
              <a:spcAft>
                <a:spcPts val="0"/>
              </a:spcAft>
              <a:buClr>
                <a:schemeClr val="lt1"/>
              </a:buClr>
              <a:buSzPts val="1800"/>
              <a:buNone/>
              <a:defRPr b="1" sz="1800"/>
            </a:lvl3pPr>
            <a:lvl4pPr indent="-228600" lvl="3" marL="1828800" algn="l">
              <a:lnSpc>
                <a:spcPct val="100000"/>
              </a:lnSpc>
              <a:spcBef>
                <a:spcPts val="320"/>
              </a:spcBef>
              <a:spcAft>
                <a:spcPts val="0"/>
              </a:spcAft>
              <a:buClr>
                <a:schemeClr val="lt1"/>
              </a:buClr>
              <a:buSzPts val="1600"/>
              <a:buNone/>
              <a:defRPr b="1" sz="1600"/>
            </a:lvl4pPr>
            <a:lvl5pPr indent="-228600" lvl="4" marL="2286000" algn="l">
              <a:lnSpc>
                <a:spcPct val="100000"/>
              </a:lnSpc>
              <a:spcBef>
                <a:spcPts val="320"/>
              </a:spcBef>
              <a:spcAft>
                <a:spcPts val="0"/>
              </a:spcAft>
              <a:buClr>
                <a:schemeClr val="lt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2" name="Google Shape;32;p23"/>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lt1"/>
              </a:buClr>
              <a:buSzPts val="2400"/>
              <a:buChar char="•"/>
              <a:defRPr sz="2400"/>
            </a:lvl1pPr>
            <a:lvl2pPr indent="-355600" lvl="1" marL="914400" algn="l">
              <a:lnSpc>
                <a:spcPct val="100000"/>
              </a:lnSpc>
              <a:spcBef>
                <a:spcPts val="400"/>
              </a:spcBef>
              <a:spcAft>
                <a:spcPts val="0"/>
              </a:spcAft>
              <a:buClr>
                <a:schemeClr val="lt1"/>
              </a:buClr>
              <a:buSzPts val="2000"/>
              <a:buChar char="–"/>
              <a:defRPr sz="2000"/>
            </a:lvl2pPr>
            <a:lvl3pPr indent="-342900" lvl="2" marL="1371600" algn="l">
              <a:lnSpc>
                <a:spcPct val="100000"/>
              </a:lnSpc>
              <a:spcBef>
                <a:spcPts val="360"/>
              </a:spcBef>
              <a:spcAft>
                <a:spcPts val="0"/>
              </a:spcAft>
              <a:buClr>
                <a:schemeClr val="lt1"/>
              </a:buClr>
              <a:buSzPts val="1800"/>
              <a:buChar char="•"/>
              <a:defRPr sz="1800"/>
            </a:lvl3pPr>
            <a:lvl4pPr indent="-330200" lvl="3" marL="1828800" algn="l">
              <a:lnSpc>
                <a:spcPct val="100000"/>
              </a:lnSpc>
              <a:spcBef>
                <a:spcPts val="320"/>
              </a:spcBef>
              <a:spcAft>
                <a:spcPts val="0"/>
              </a:spcAft>
              <a:buClr>
                <a:schemeClr val="lt1"/>
              </a:buClr>
              <a:buSzPts val="1600"/>
              <a:buChar char="–"/>
              <a:defRPr sz="1600"/>
            </a:lvl4pPr>
            <a:lvl5pPr indent="-330200" lvl="4" marL="2286000" algn="l">
              <a:lnSpc>
                <a:spcPct val="100000"/>
              </a:lnSpc>
              <a:spcBef>
                <a:spcPts val="320"/>
              </a:spcBef>
              <a:spcAft>
                <a:spcPts val="0"/>
              </a:spcAft>
              <a:buClr>
                <a:schemeClr val="lt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33" name="Google Shape;33;p23"/>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lt1"/>
              </a:buClr>
              <a:buSzPts val="2400"/>
              <a:buNone/>
              <a:defRPr b="1" sz="2400"/>
            </a:lvl1pPr>
            <a:lvl2pPr indent="-228600" lvl="1" marL="914400" algn="l">
              <a:lnSpc>
                <a:spcPct val="100000"/>
              </a:lnSpc>
              <a:spcBef>
                <a:spcPts val="400"/>
              </a:spcBef>
              <a:spcAft>
                <a:spcPts val="0"/>
              </a:spcAft>
              <a:buClr>
                <a:schemeClr val="lt1"/>
              </a:buClr>
              <a:buSzPts val="2000"/>
              <a:buNone/>
              <a:defRPr b="1" sz="2000"/>
            </a:lvl2pPr>
            <a:lvl3pPr indent="-228600" lvl="2" marL="1371600" algn="l">
              <a:lnSpc>
                <a:spcPct val="100000"/>
              </a:lnSpc>
              <a:spcBef>
                <a:spcPts val="360"/>
              </a:spcBef>
              <a:spcAft>
                <a:spcPts val="0"/>
              </a:spcAft>
              <a:buClr>
                <a:schemeClr val="lt1"/>
              </a:buClr>
              <a:buSzPts val="1800"/>
              <a:buNone/>
              <a:defRPr b="1" sz="1800"/>
            </a:lvl3pPr>
            <a:lvl4pPr indent="-228600" lvl="3" marL="1828800" algn="l">
              <a:lnSpc>
                <a:spcPct val="100000"/>
              </a:lnSpc>
              <a:spcBef>
                <a:spcPts val="320"/>
              </a:spcBef>
              <a:spcAft>
                <a:spcPts val="0"/>
              </a:spcAft>
              <a:buClr>
                <a:schemeClr val="lt1"/>
              </a:buClr>
              <a:buSzPts val="1600"/>
              <a:buNone/>
              <a:defRPr b="1" sz="1600"/>
            </a:lvl4pPr>
            <a:lvl5pPr indent="-228600" lvl="4" marL="2286000" algn="l">
              <a:lnSpc>
                <a:spcPct val="100000"/>
              </a:lnSpc>
              <a:spcBef>
                <a:spcPts val="320"/>
              </a:spcBef>
              <a:spcAft>
                <a:spcPts val="0"/>
              </a:spcAft>
              <a:buClr>
                <a:schemeClr val="lt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4" name="Google Shape;34;p23"/>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lt1"/>
              </a:buClr>
              <a:buSzPts val="2400"/>
              <a:buChar char="•"/>
              <a:defRPr sz="2400"/>
            </a:lvl1pPr>
            <a:lvl2pPr indent="-355600" lvl="1" marL="914400" algn="l">
              <a:lnSpc>
                <a:spcPct val="100000"/>
              </a:lnSpc>
              <a:spcBef>
                <a:spcPts val="400"/>
              </a:spcBef>
              <a:spcAft>
                <a:spcPts val="0"/>
              </a:spcAft>
              <a:buClr>
                <a:schemeClr val="lt1"/>
              </a:buClr>
              <a:buSzPts val="2000"/>
              <a:buChar char="–"/>
              <a:defRPr sz="2000"/>
            </a:lvl2pPr>
            <a:lvl3pPr indent="-342900" lvl="2" marL="1371600" algn="l">
              <a:lnSpc>
                <a:spcPct val="100000"/>
              </a:lnSpc>
              <a:spcBef>
                <a:spcPts val="360"/>
              </a:spcBef>
              <a:spcAft>
                <a:spcPts val="0"/>
              </a:spcAft>
              <a:buClr>
                <a:schemeClr val="lt1"/>
              </a:buClr>
              <a:buSzPts val="1800"/>
              <a:buChar char="•"/>
              <a:defRPr sz="1800"/>
            </a:lvl3pPr>
            <a:lvl4pPr indent="-330200" lvl="3" marL="1828800" algn="l">
              <a:lnSpc>
                <a:spcPct val="100000"/>
              </a:lnSpc>
              <a:spcBef>
                <a:spcPts val="320"/>
              </a:spcBef>
              <a:spcAft>
                <a:spcPts val="0"/>
              </a:spcAft>
              <a:buClr>
                <a:schemeClr val="lt1"/>
              </a:buClr>
              <a:buSzPts val="1600"/>
              <a:buChar char="–"/>
              <a:defRPr sz="1600"/>
            </a:lvl4pPr>
            <a:lvl5pPr indent="-330200" lvl="4" marL="2286000" algn="l">
              <a:lnSpc>
                <a:spcPct val="100000"/>
              </a:lnSpc>
              <a:spcBef>
                <a:spcPts val="320"/>
              </a:spcBef>
              <a:spcAft>
                <a:spcPts val="0"/>
              </a:spcAft>
              <a:buClr>
                <a:schemeClr val="lt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24"/>
          <p:cNvSpPr txBox="1"/>
          <p:nvPr>
            <p:ph type="title"/>
          </p:nvPr>
        </p:nvSpPr>
        <p:spPr>
          <a:xfrm>
            <a:off x="457200" y="838200"/>
            <a:ext cx="8229600" cy="716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rotWithShape="1">
          <a:blip r:embed="rId2">
            <a:alphaModFix/>
          </a:blip>
          <a:tile algn="tl" flip="none" tx="0" sx="99995" ty="0" sy="99995"/>
        </a:blipFill>
      </p:bgPr>
    </p:bg>
    <p:spTree>
      <p:nvGrpSpPr>
        <p:cNvPr id="37" name="Shape 3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8" name="Shape 38"/>
        <p:cNvGrpSpPr/>
        <p:nvPr/>
      </p:nvGrpSpPr>
      <p:grpSpPr>
        <a:xfrm>
          <a:off x="0" y="0"/>
          <a:ext cx="0" cy="0"/>
          <a:chOff x="0" y="0"/>
          <a:chExt cx="0" cy="0"/>
        </a:xfrm>
      </p:grpSpPr>
      <p:sp>
        <p:nvSpPr>
          <p:cNvPr id="39" name="Google Shape;39;p26"/>
          <p:cNvSpPr txBox="1"/>
          <p:nvPr>
            <p:ph type="title"/>
          </p:nvPr>
        </p:nvSpPr>
        <p:spPr>
          <a:xfrm>
            <a:off x="457200" y="762000"/>
            <a:ext cx="3008400" cy="673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6"/>
          <p:cNvSpPr txBox="1"/>
          <p:nvPr>
            <p:ph idx="1" type="body"/>
          </p:nvPr>
        </p:nvSpPr>
        <p:spPr>
          <a:xfrm>
            <a:off x="3575050" y="762000"/>
            <a:ext cx="5111700" cy="53643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lt1"/>
              </a:buClr>
              <a:buSzPts val="3200"/>
              <a:buChar char="•"/>
              <a:defRPr sz="3200"/>
            </a:lvl1pPr>
            <a:lvl2pPr indent="-406400" lvl="1" marL="914400" algn="l">
              <a:lnSpc>
                <a:spcPct val="100000"/>
              </a:lnSpc>
              <a:spcBef>
                <a:spcPts val="560"/>
              </a:spcBef>
              <a:spcAft>
                <a:spcPts val="0"/>
              </a:spcAft>
              <a:buClr>
                <a:schemeClr val="lt1"/>
              </a:buClr>
              <a:buSzPts val="2800"/>
              <a:buChar char="–"/>
              <a:defRPr sz="2800"/>
            </a:lvl2pPr>
            <a:lvl3pPr indent="-381000" lvl="2" marL="1371600" algn="l">
              <a:lnSpc>
                <a:spcPct val="100000"/>
              </a:lnSpc>
              <a:spcBef>
                <a:spcPts val="480"/>
              </a:spcBef>
              <a:spcAft>
                <a:spcPts val="0"/>
              </a:spcAft>
              <a:buClr>
                <a:schemeClr val="lt1"/>
              </a:buClr>
              <a:buSzPts val="2400"/>
              <a:buChar char="•"/>
              <a:defRPr sz="2400"/>
            </a:lvl3pPr>
            <a:lvl4pPr indent="-355600" lvl="3" marL="1828800" algn="l">
              <a:lnSpc>
                <a:spcPct val="100000"/>
              </a:lnSpc>
              <a:spcBef>
                <a:spcPts val="400"/>
              </a:spcBef>
              <a:spcAft>
                <a:spcPts val="0"/>
              </a:spcAft>
              <a:buClr>
                <a:schemeClr val="lt1"/>
              </a:buClr>
              <a:buSzPts val="2000"/>
              <a:buChar char="–"/>
              <a:defRPr sz="2000"/>
            </a:lvl4pPr>
            <a:lvl5pPr indent="-355600" lvl="4" marL="2286000" algn="l">
              <a:lnSpc>
                <a:spcPct val="100000"/>
              </a:lnSpc>
              <a:spcBef>
                <a:spcPts val="400"/>
              </a:spcBef>
              <a:spcAft>
                <a:spcPts val="0"/>
              </a:spcAft>
              <a:buClr>
                <a:schemeClr val="lt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41" name="Google Shape;41;p26"/>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lt1"/>
              </a:buClr>
              <a:buSzPts val="1400"/>
              <a:buNone/>
              <a:defRPr sz="1400"/>
            </a:lvl1pPr>
            <a:lvl2pPr indent="-228600" lvl="1" marL="914400" algn="l">
              <a:lnSpc>
                <a:spcPct val="100000"/>
              </a:lnSpc>
              <a:spcBef>
                <a:spcPts val="240"/>
              </a:spcBef>
              <a:spcAft>
                <a:spcPts val="0"/>
              </a:spcAft>
              <a:buClr>
                <a:schemeClr val="lt1"/>
              </a:buClr>
              <a:buSzPts val="1200"/>
              <a:buNone/>
              <a:defRPr sz="1200"/>
            </a:lvl2pPr>
            <a:lvl3pPr indent="-228600" lvl="2" marL="1371600" algn="l">
              <a:lnSpc>
                <a:spcPct val="100000"/>
              </a:lnSpc>
              <a:spcBef>
                <a:spcPts val="200"/>
              </a:spcBef>
              <a:spcAft>
                <a:spcPts val="0"/>
              </a:spcAft>
              <a:buClr>
                <a:schemeClr val="lt1"/>
              </a:buClr>
              <a:buSzPts val="1000"/>
              <a:buNone/>
              <a:defRPr sz="1000"/>
            </a:lvl3pPr>
            <a:lvl4pPr indent="-228600" lvl="3" marL="1828800" algn="l">
              <a:lnSpc>
                <a:spcPct val="100000"/>
              </a:lnSpc>
              <a:spcBef>
                <a:spcPts val="180"/>
              </a:spcBef>
              <a:spcAft>
                <a:spcPts val="0"/>
              </a:spcAft>
              <a:buClr>
                <a:schemeClr val="lt1"/>
              </a:buClr>
              <a:buSzPts val="900"/>
              <a:buNone/>
              <a:defRPr sz="900"/>
            </a:lvl4pPr>
            <a:lvl5pPr indent="-228600" lvl="4" marL="2286000" algn="l">
              <a:lnSpc>
                <a:spcPct val="100000"/>
              </a:lnSpc>
              <a:spcBef>
                <a:spcPts val="180"/>
              </a:spcBef>
              <a:spcAft>
                <a:spcPts val="0"/>
              </a:spcAft>
              <a:buClr>
                <a:schemeClr val="lt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2" name="Shape 42"/>
        <p:cNvGrpSpPr/>
        <p:nvPr/>
      </p:nvGrpSpPr>
      <p:grpSpPr>
        <a:xfrm>
          <a:off x="0" y="0"/>
          <a:ext cx="0" cy="0"/>
          <a:chOff x="0" y="0"/>
          <a:chExt cx="0" cy="0"/>
        </a:xfrm>
      </p:grpSpPr>
      <p:sp>
        <p:nvSpPr>
          <p:cNvPr id="43" name="Google Shape;43;p27"/>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7"/>
          <p:cNvSpPr/>
          <p:nvPr>
            <p:ph idx="2" type="pic"/>
          </p:nvPr>
        </p:nvSpPr>
        <p:spPr>
          <a:xfrm>
            <a:off x="1792288" y="838199"/>
            <a:ext cx="5486400" cy="3889500"/>
          </a:xfrm>
          <a:prstGeom prst="rect">
            <a:avLst/>
          </a:prstGeom>
          <a:noFill/>
          <a:ln>
            <a:noFill/>
          </a:ln>
        </p:spPr>
      </p:sp>
      <p:sp>
        <p:nvSpPr>
          <p:cNvPr id="45" name="Google Shape;45;p27"/>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lt1"/>
              </a:buClr>
              <a:buSzPts val="1400"/>
              <a:buNone/>
              <a:defRPr sz="1400"/>
            </a:lvl1pPr>
            <a:lvl2pPr indent="-228600" lvl="1" marL="914400" algn="l">
              <a:lnSpc>
                <a:spcPct val="100000"/>
              </a:lnSpc>
              <a:spcBef>
                <a:spcPts val="240"/>
              </a:spcBef>
              <a:spcAft>
                <a:spcPts val="0"/>
              </a:spcAft>
              <a:buClr>
                <a:schemeClr val="lt1"/>
              </a:buClr>
              <a:buSzPts val="1200"/>
              <a:buNone/>
              <a:defRPr sz="1200"/>
            </a:lvl2pPr>
            <a:lvl3pPr indent="-228600" lvl="2" marL="1371600" algn="l">
              <a:lnSpc>
                <a:spcPct val="100000"/>
              </a:lnSpc>
              <a:spcBef>
                <a:spcPts val="200"/>
              </a:spcBef>
              <a:spcAft>
                <a:spcPts val="0"/>
              </a:spcAft>
              <a:buClr>
                <a:schemeClr val="lt1"/>
              </a:buClr>
              <a:buSzPts val="1000"/>
              <a:buNone/>
              <a:defRPr sz="1000"/>
            </a:lvl3pPr>
            <a:lvl4pPr indent="-228600" lvl="3" marL="1828800" algn="l">
              <a:lnSpc>
                <a:spcPct val="100000"/>
              </a:lnSpc>
              <a:spcBef>
                <a:spcPts val="180"/>
              </a:spcBef>
              <a:spcAft>
                <a:spcPts val="0"/>
              </a:spcAft>
              <a:buClr>
                <a:schemeClr val="lt1"/>
              </a:buClr>
              <a:buSzPts val="900"/>
              <a:buNone/>
              <a:defRPr sz="900"/>
            </a:lvl4pPr>
            <a:lvl5pPr indent="-228600" lvl="4" marL="2286000" algn="l">
              <a:lnSpc>
                <a:spcPct val="100000"/>
              </a:lnSpc>
              <a:spcBef>
                <a:spcPts val="180"/>
              </a:spcBef>
              <a:spcAft>
                <a:spcPts val="0"/>
              </a:spcAft>
              <a:buClr>
                <a:schemeClr val="lt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9.jp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2.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0" Type="http://schemas.openxmlformats.org/officeDocument/2006/relationships/slideLayout" Target="../slideLayouts/slideLayout18.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 Type="http://schemas.openxmlformats.org/officeDocument/2006/relationships/image" Target="../media/image6.jpg"/><Relationship Id="rId2" Type="http://schemas.openxmlformats.org/officeDocument/2006/relationships/image" Target="../media/image5.jpg"/><Relationship Id="rId3" Type="http://schemas.openxmlformats.org/officeDocument/2006/relationships/image" Target="../media/image4.png"/><Relationship Id="rId4" Type="http://schemas.openxmlformats.org/officeDocument/2006/relationships/slideLayout" Target="../slideLayouts/slideLayout12.xml"/><Relationship Id="rId9" Type="http://schemas.openxmlformats.org/officeDocument/2006/relationships/slideLayout" Target="../slideLayouts/slideLayout17.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6" Type="http://schemas.openxmlformats.org/officeDocument/2006/relationships/theme" Target="../theme/theme3.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99995" ty="0" sy="99995"/>
        </a:blip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457200" y="838200"/>
            <a:ext cx="8229600" cy="716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 type="body"/>
          </p:nvPr>
        </p:nvSpPr>
        <p:spPr>
          <a:xfrm>
            <a:off x="457200" y="1600201"/>
            <a:ext cx="8229600" cy="41910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lt1"/>
              </a:buClr>
              <a:buSzPts val="3200"/>
              <a:buFont typeface="Arial"/>
              <a:buChar char="•"/>
              <a:defRPr b="0" i="0" sz="3200" u="none" cap="none" strike="noStrike">
                <a:solidFill>
                  <a:schemeClr val="lt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5"/>
          <p:cNvSpPr txBox="1"/>
          <p:nvPr/>
        </p:nvSpPr>
        <p:spPr>
          <a:xfrm>
            <a:off x="379541" y="6454556"/>
            <a:ext cx="17460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alibri"/>
                <a:ea typeface="Calibri"/>
                <a:cs typeface="Calibri"/>
                <a:sym typeface="Calibri"/>
              </a:rPr>
              <a:t>© 2012 Boise State University</a:t>
            </a:r>
            <a:endParaRPr b="0" i="0" sz="1000" u="none" cap="none" strike="noStrike">
              <a:solidFill>
                <a:schemeClr val="lt1"/>
              </a:solidFill>
              <a:latin typeface="Calibri"/>
              <a:ea typeface="Calibri"/>
              <a:cs typeface="Calibri"/>
              <a:sym typeface="Calibri"/>
            </a:endParaRPr>
          </a:p>
        </p:txBody>
      </p:sp>
      <p:sp>
        <p:nvSpPr>
          <p:cNvPr id="13" name="Google Shape;13;p15"/>
          <p:cNvSpPr txBox="1"/>
          <p:nvPr/>
        </p:nvSpPr>
        <p:spPr>
          <a:xfrm>
            <a:off x="8305800" y="6454556"/>
            <a:ext cx="3354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lt1"/>
                </a:solidFill>
                <a:latin typeface="Calibri"/>
                <a:ea typeface="Calibri"/>
                <a:cs typeface="Calibri"/>
                <a:sym typeface="Calibri"/>
              </a:rPr>
              <a:t>‹#›</a:t>
            </a:fld>
            <a:endParaRPr b="0" i="0" sz="1000" u="none" cap="none" strike="noStrike">
              <a:solidFill>
                <a:schemeClr val="lt1"/>
              </a:solidFill>
              <a:latin typeface="Calibri"/>
              <a:ea typeface="Calibri"/>
              <a:cs typeface="Calibri"/>
              <a:sym typeface="Calibri"/>
            </a:endParaRPr>
          </a:p>
        </p:txBody>
      </p:sp>
      <p:pic>
        <p:nvPicPr>
          <p:cNvPr descr="C:\Users\teriwilliams\Desktop\logo_b.png" id="14" name="Google Shape;14;p15"/>
          <p:cNvPicPr preferRelativeResize="0"/>
          <p:nvPr/>
        </p:nvPicPr>
        <p:blipFill rotWithShape="1">
          <a:blip r:embed="rId2">
            <a:alphaModFix/>
          </a:blip>
          <a:srcRect b="0" l="0" r="0" t="0"/>
          <a:stretch/>
        </p:blipFill>
        <p:spPr>
          <a:xfrm>
            <a:off x="3640931" y="183616"/>
            <a:ext cx="1862138" cy="493871"/>
          </a:xfrm>
          <a:prstGeom prst="rect">
            <a:avLst/>
          </a:prstGeom>
          <a:noFill/>
          <a:ln>
            <a:noFill/>
          </a:ln>
        </p:spPr>
      </p:pic>
      <p:pic>
        <p:nvPicPr>
          <p:cNvPr id="15" name="Google Shape;15;p15"/>
          <p:cNvPicPr preferRelativeResize="0"/>
          <p:nvPr/>
        </p:nvPicPr>
        <p:blipFill rotWithShape="1">
          <a:blip r:embed="rId3">
            <a:alphaModFix/>
          </a:blip>
          <a:srcRect b="0" l="0" r="0" t="0"/>
          <a:stretch/>
        </p:blipFill>
        <p:spPr>
          <a:xfrm>
            <a:off x="0" y="5638800"/>
            <a:ext cx="9144000" cy="12192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 name="Shape 52"/>
        <p:cNvGrpSpPr/>
        <p:nvPr/>
      </p:nvGrpSpPr>
      <p:grpSpPr>
        <a:xfrm>
          <a:off x="0" y="0"/>
          <a:ext cx="0" cy="0"/>
          <a:chOff x="0" y="0"/>
          <a:chExt cx="0" cy="0"/>
        </a:xfrm>
      </p:grpSpPr>
      <p:pic>
        <p:nvPicPr>
          <p:cNvPr id="53" name="Google Shape;53;p17"/>
          <p:cNvPicPr preferRelativeResize="0"/>
          <p:nvPr/>
        </p:nvPicPr>
        <p:blipFill rotWithShape="1">
          <a:blip r:embed="rId1">
            <a:alphaModFix/>
          </a:blip>
          <a:srcRect b="0" l="0" r="0" t="0"/>
          <a:stretch/>
        </p:blipFill>
        <p:spPr>
          <a:xfrm>
            <a:off x="0" y="0"/>
            <a:ext cx="9143999" cy="1066800"/>
          </a:xfrm>
          <a:prstGeom prst="rect">
            <a:avLst/>
          </a:prstGeom>
          <a:noFill/>
          <a:ln>
            <a:noFill/>
          </a:ln>
        </p:spPr>
      </p:pic>
      <p:pic>
        <p:nvPicPr>
          <p:cNvPr id="54" name="Google Shape;54;p17"/>
          <p:cNvPicPr preferRelativeResize="0"/>
          <p:nvPr/>
        </p:nvPicPr>
        <p:blipFill rotWithShape="1">
          <a:blip r:embed="rId2">
            <a:alphaModFix/>
          </a:blip>
          <a:srcRect b="0" l="0" r="0" t="0"/>
          <a:stretch/>
        </p:blipFill>
        <p:spPr>
          <a:xfrm>
            <a:off x="0" y="6286414"/>
            <a:ext cx="9143999" cy="582507"/>
          </a:xfrm>
          <a:prstGeom prst="rect">
            <a:avLst/>
          </a:prstGeom>
          <a:noFill/>
          <a:ln>
            <a:noFill/>
          </a:ln>
        </p:spPr>
      </p:pic>
      <p:sp>
        <p:nvSpPr>
          <p:cNvPr id="55" name="Google Shape;55;p17"/>
          <p:cNvSpPr txBox="1"/>
          <p:nvPr>
            <p:ph type="title"/>
          </p:nvPr>
        </p:nvSpPr>
        <p:spPr>
          <a:xfrm>
            <a:off x="457200" y="1417637"/>
            <a:ext cx="8229600" cy="716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9347A"/>
              </a:buClr>
              <a:buSzPts val="4400"/>
              <a:buFont typeface="Calibri"/>
              <a:buNone/>
              <a:defRPr b="0" i="0" sz="4400" u="none" cap="none" strike="noStrike">
                <a:solidFill>
                  <a:srgbClr val="09347A"/>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6" name="Google Shape;56;p17"/>
          <p:cNvSpPr txBox="1"/>
          <p:nvPr>
            <p:ph idx="1" type="body"/>
          </p:nvPr>
        </p:nvSpPr>
        <p:spPr>
          <a:xfrm>
            <a:off x="457200" y="2179637"/>
            <a:ext cx="8229600" cy="39927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rgbClr val="30302C"/>
              </a:buClr>
              <a:buSzPts val="3200"/>
              <a:buFont typeface="Arial"/>
              <a:buChar char="•"/>
              <a:defRPr b="0" i="0" sz="3200" u="none" cap="none" strike="noStrike">
                <a:solidFill>
                  <a:srgbClr val="30302C"/>
                </a:solidFill>
                <a:latin typeface="Calibri"/>
                <a:ea typeface="Calibri"/>
                <a:cs typeface="Calibri"/>
                <a:sym typeface="Calibri"/>
              </a:defRPr>
            </a:lvl1pPr>
            <a:lvl2pPr indent="-406400" lvl="1" marL="914400" marR="0" rtl="0" algn="l">
              <a:lnSpc>
                <a:spcPct val="100000"/>
              </a:lnSpc>
              <a:spcBef>
                <a:spcPts val="560"/>
              </a:spcBef>
              <a:spcAft>
                <a:spcPts val="0"/>
              </a:spcAft>
              <a:buClr>
                <a:srgbClr val="30302C"/>
              </a:buClr>
              <a:buSzPts val="2800"/>
              <a:buFont typeface="Arial"/>
              <a:buChar char="–"/>
              <a:defRPr b="0" i="0" sz="2800" u="none" cap="none" strike="noStrike">
                <a:solidFill>
                  <a:srgbClr val="30302C"/>
                </a:solidFill>
                <a:latin typeface="Calibri"/>
                <a:ea typeface="Calibri"/>
                <a:cs typeface="Calibri"/>
                <a:sym typeface="Calibri"/>
              </a:defRPr>
            </a:lvl2pPr>
            <a:lvl3pPr indent="-381000" lvl="2" marL="1371600" marR="0" rtl="0" algn="l">
              <a:lnSpc>
                <a:spcPct val="100000"/>
              </a:lnSpc>
              <a:spcBef>
                <a:spcPts val="480"/>
              </a:spcBef>
              <a:spcAft>
                <a:spcPts val="0"/>
              </a:spcAft>
              <a:buClr>
                <a:srgbClr val="30302C"/>
              </a:buClr>
              <a:buSzPts val="2400"/>
              <a:buFont typeface="Arial"/>
              <a:buChar char="•"/>
              <a:defRPr b="0" i="0" sz="2400" u="none" cap="none" strike="noStrike">
                <a:solidFill>
                  <a:srgbClr val="30302C"/>
                </a:solidFill>
                <a:latin typeface="Calibri"/>
                <a:ea typeface="Calibri"/>
                <a:cs typeface="Calibri"/>
                <a:sym typeface="Calibri"/>
              </a:defRPr>
            </a:lvl3pPr>
            <a:lvl4pPr indent="-355600" lvl="3" marL="1828800" marR="0" rtl="0" algn="l">
              <a:lnSpc>
                <a:spcPct val="100000"/>
              </a:lnSpc>
              <a:spcBef>
                <a:spcPts val="400"/>
              </a:spcBef>
              <a:spcAft>
                <a:spcPts val="0"/>
              </a:spcAft>
              <a:buClr>
                <a:srgbClr val="30302C"/>
              </a:buClr>
              <a:buSzPts val="2000"/>
              <a:buFont typeface="Arial"/>
              <a:buChar char="–"/>
              <a:defRPr b="0" i="0" sz="2000" u="none" cap="none" strike="noStrike">
                <a:solidFill>
                  <a:srgbClr val="30302C"/>
                </a:solidFill>
                <a:latin typeface="Calibri"/>
                <a:ea typeface="Calibri"/>
                <a:cs typeface="Calibri"/>
                <a:sym typeface="Calibri"/>
              </a:defRPr>
            </a:lvl4pPr>
            <a:lvl5pPr indent="-355600" lvl="4" marL="2286000" marR="0" rtl="0" algn="l">
              <a:lnSpc>
                <a:spcPct val="100000"/>
              </a:lnSpc>
              <a:spcBef>
                <a:spcPts val="400"/>
              </a:spcBef>
              <a:spcAft>
                <a:spcPts val="0"/>
              </a:spcAft>
              <a:buClr>
                <a:srgbClr val="30302C"/>
              </a:buClr>
              <a:buSzPts val="2000"/>
              <a:buFont typeface="Arial"/>
              <a:buChar char="»"/>
              <a:defRPr b="0" i="0" sz="2000" u="none" cap="none" strike="noStrike">
                <a:solidFill>
                  <a:srgbClr val="30302C"/>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Google Shape;57;p17"/>
          <p:cNvSpPr txBox="1"/>
          <p:nvPr/>
        </p:nvSpPr>
        <p:spPr>
          <a:xfrm>
            <a:off x="379541" y="6454556"/>
            <a:ext cx="17460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alibri"/>
                <a:ea typeface="Calibri"/>
                <a:cs typeface="Calibri"/>
                <a:sym typeface="Calibri"/>
              </a:rPr>
              <a:t>© 2012 Boise State University</a:t>
            </a:r>
            <a:endParaRPr b="0" i="0" sz="1000" u="none" cap="none" strike="noStrike">
              <a:solidFill>
                <a:schemeClr val="lt1"/>
              </a:solidFill>
              <a:latin typeface="Calibri"/>
              <a:ea typeface="Calibri"/>
              <a:cs typeface="Calibri"/>
              <a:sym typeface="Calibri"/>
            </a:endParaRPr>
          </a:p>
        </p:txBody>
      </p:sp>
      <p:sp>
        <p:nvSpPr>
          <p:cNvPr id="58" name="Google Shape;58;p17"/>
          <p:cNvSpPr txBox="1"/>
          <p:nvPr/>
        </p:nvSpPr>
        <p:spPr>
          <a:xfrm>
            <a:off x="8305800" y="6454556"/>
            <a:ext cx="3354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lt1"/>
                </a:solidFill>
                <a:latin typeface="Calibri"/>
                <a:ea typeface="Calibri"/>
                <a:cs typeface="Calibri"/>
                <a:sym typeface="Calibri"/>
              </a:rPr>
              <a:t>‹#›</a:t>
            </a:fld>
            <a:endParaRPr b="0" i="0" sz="1000" u="none" cap="none" strike="noStrike">
              <a:solidFill>
                <a:schemeClr val="lt1"/>
              </a:solidFill>
              <a:latin typeface="Calibri"/>
              <a:ea typeface="Calibri"/>
              <a:cs typeface="Calibri"/>
              <a:sym typeface="Calibri"/>
            </a:endParaRPr>
          </a:p>
        </p:txBody>
      </p:sp>
      <p:pic>
        <p:nvPicPr>
          <p:cNvPr id="59" name="Google Shape;59;p17"/>
          <p:cNvPicPr preferRelativeResize="0"/>
          <p:nvPr/>
        </p:nvPicPr>
        <p:blipFill rotWithShape="1">
          <a:blip r:embed="rId3">
            <a:alphaModFix/>
          </a:blip>
          <a:srcRect b="0" l="0" r="0" t="0"/>
          <a:stretch/>
        </p:blipFill>
        <p:spPr>
          <a:xfrm>
            <a:off x="3595914" y="152400"/>
            <a:ext cx="1952173" cy="71670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hyperlink" Target="https://www.snopes.com/fact-check/elon-musk-account-suspended/" TargetMode="External"/><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hyperlink" Target="https://www.snopes.com/fact-check/elon-musk-account-suspended/" TargetMode="External"/><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https://www.eff.org/issues/cda23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s://library.geneseo.edu/c.php?g=644162&amp;p=4512925" TargetMode="Externa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hyperlink" Target="https://link.springer.com/chapter/10.1007/978-3-030-72240-1_9" TargetMode="External"/><Relationship Id="rId4" Type="http://schemas.openxmlformats.org/officeDocument/2006/relationships/hyperlink" Target="https://link.springer.com/chapter/10.1007/978-3-030-61841-4_18"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s://arxiv.org/abs/1804.08559" TargetMode="External"/><Relationship Id="rId4" Type="http://schemas.openxmlformats.org/officeDocument/2006/relationships/hyperlink" Target="https://dl.acm.org/doi/10.1145/3395046"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journals.plos.org/plosone/article?id=10.1371/journal.pone.0260080" TargetMode="External"/><Relationship Id="rId4" Type="http://schemas.openxmlformats.org/officeDocument/2006/relationships/image" Target="../media/image27.png"/><Relationship Id="rId5" Type="http://schemas.openxmlformats.org/officeDocument/2006/relationships/hyperlink" Target="https://www.allsides.com/media-bias/media-bias-char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hyperlink" Target="https://www.thepacer.net/the-destructive-nature-of-echo-chamber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hyperlink" Target="https://groundviews.org/2018/05/11/infographic-how-to-spot-false-new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hyperlink" Target="https://www.javatpoint.com/supervised-machine-learn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https://stats.stackexchange.com/questions/49540/understanding-stratified-cross-validation" TargetMode="Externa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hyperlink" Target="mailto:royalpathak@u.boisestate.edu" TargetMode="External"/><Relationship Id="rId4" Type="http://schemas.openxmlformats.org/officeDocument/2006/relationships/hyperlink" Target="mailto:rohanraut@u.boisestate.edu" TargetMode="External"/><Relationship Id="rId5" Type="http://schemas.openxmlformats.org/officeDocument/2006/relationships/hyperlink" Target="mailto:srabantiguha@u.boisestate.edu" TargetMode="External"/><Relationship Id="rId6" Type="http://schemas.openxmlformats.org/officeDocument/2006/relationships/hyperlink" Target="mailto:deeptigururajbar@u.boisestate.edu" TargetMode="External"/><Relationship Id="rId7"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hyperlink" Target="https://www.ncbi.nlm.nih.gov/pmc/articles/PMC7685699/"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
          <p:cNvSpPr txBox="1"/>
          <p:nvPr>
            <p:ph type="ctrTitle"/>
          </p:nvPr>
        </p:nvSpPr>
        <p:spPr>
          <a:xfrm>
            <a:off x="29250" y="341650"/>
            <a:ext cx="9085500" cy="2072100"/>
          </a:xfrm>
          <a:prstGeom prst="rect">
            <a:avLst/>
          </a:prstGeom>
          <a:noFill/>
          <a:ln>
            <a:noFill/>
          </a:ln>
        </p:spPr>
        <p:txBody>
          <a:bodyPr anchorCtr="0" anchor="ctr" bIns="45700" lIns="91425" spcFirstLastPara="1" rIns="91425" wrap="square" tIns="45700">
            <a:noAutofit/>
          </a:bodyPr>
          <a:lstStyle/>
          <a:p>
            <a:pPr indent="457200" lvl="0" marL="0" rtl="0" algn="ctr">
              <a:lnSpc>
                <a:spcPct val="100000"/>
              </a:lnSpc>
              <a:spcBef>
                <a:spcPts val="0"/>
              </a:spcBef>
              <a:spcAft>
                <a:spcPts val="0"/>
              </a:spcAft>
              <a:buClr>
                <a:schemeClr val="lt1"/>
              </a:buClr>
              <a:buSzPts val="4400"/>
              <a:buFont typeface="Calibri"/>
              <a:buNone/>
            </a:pPr>
            <a:r>
              <a:t/>
            </a:r>
            <a:endParaRPr sz="2000"/>
          </a:p>
          <a:p>
            <a:pPr indent="0" lvl="0" marL="0" rtl="0" algn="ctr">
              <a:lnSpc>
                <a:spcPct val="100000"/>
              </a:lnSpc>
              <a:spcBef>
                <a:spcPts val="0"/>
              </a:spcBef>
              <a:spcAft>
                <a:spcPts val="0"/>
              </a:spcAft>
              <a:buClr>
                <a:schemeClr val="lt1"/>
              </a:buClr>
              <a:buSzPts val="4400"/>
              <a:buFont typeface="Calibri"/>
              <a:buNone/>
            </a:pPr>
            <a:r>
              <a:t/>
            </a:r>
            <a:endParaRPr sz="2500"/>
          </a:p>
          <a:p>
            <a:pPr indent="0" lvl="0" marL="0" rtl="0" algn="ctr">
              <a:lnSpc>
                <a:spcPct val="100000"/>
              </a:lnSpc>
              <a:spcBef>
                <a:spcPts val="0"/>
              </a:spcBef>
              <a:spcAft>
                <a:spcPts val="0"/>
              </a:spcAft>
              <a:buClr>
                <a:schemeClr val="lt1"/>
              </a:buClr>
              <a:buSzPts val="4400"/>
              <a:buFont typeface="Calibri"/>
              <a:buNone/>
            </a:pPr>
            <a:r>
              <a:rPr lang="en-US" sz="3500"/>
              <a:t>Misinformation on the Web</a:t>
            </a:r>
            <a:endParaRPr sz="3500"/>
          </a:p>
        </p:txBody>
      </p:sp>
      <p:sp>
        <p:nvSpPr>
          <p:cNvPr id="105" name="Google Shape;105;p1"/>
          <p:cNvSpPr txBox="1"/>
          <p:nvPr>
            <p:ph idx="1" type="subTitle"/>
          </p:nvPr>
        </p:nvSpPr>
        <p:spPr>
          <a:xfrm>
            <a:off x="405000" y="2503800"/>
            <a:ext cx="8451000" cy="1843200"/>
          </a:xfrm>
          <a:prstGeom prst="rect">
            <a:avLst/>
          </a:prstGeom>
          <a:noFill/>
          <a:ln>
            <a:noFill/>
          </a:ln>
        </p:spPr>
        <p:txBody>
          <a:bodyPr anchorCtr="0" anchor="t" bIns="45700" lIns="91425" spcFirstLastPara="1" rIns="91425" wrap="square" tIns="45700">
            <a:noAutofit/>
          </a:bodyPr>
          <a:lstStyle/>
          <a:p>
            <a:pPr indent="457200" lvl="0" marL="914400" rtl="0" algn="l">
              <a:lnSpc>
                <a:spcPct val="100000"/>
              </a:lnSpc>
              <a:spcBef>
                <a:spcPts val="0"/>
              </a:spcBef>
              <a:spcAft>
                <a:spcPts val="0"/>
              </a:spcAft>
              <a:buClr>
                <a:schemeClr val="lt1"/>
              </a:buClr>
              <a:buSzPts val="3200"/>
              <a:buNone/>
            </a:pPr>
            <a:r>
              <a:t/>
            </a:r>
            <a:endParaRPr sz="1600"/>
          </a:p>
          <a:p>
            <a:pPr indent="457200" lvl="0" marL="2743200" rtl="0" algn="l">
              <a:lnSpc>
                <a:spcPct val="100000"/>
              </a:lnSpc>
              <a:spcBef>
                <a:spcPts val="0"/>
              </a:spcBef>
              <a:spcAft>
                <a:spcPts val="0"/>
              </a:spcAft>
              <a:buClr>
                <a:schemeClr val="lt1"/>
              </a:buClr>
              <a:buSzPts val="3200"/>
              <a:buNone/>
            </a:pPr>
            <a:r>
              <a:rPr lang="en-US" sz="2100"/>
              <a:t>Presented by</a:t>
            </a:r>
            <a:endParaRPr sz="2100"/>
          </a:p>
          <a:p>
            <a:pPr indent="0" lvl="0" marL="2743200" rtl="0" algn="l">
              <a:lnSpc>
                <a:spcPct val="100000"/>
              </a:lnSpc>
              <a:spcBef>
                <a:spcPts val="0"/>
              </a:spcBef>
              <a:spcAft>
                <a:spcPts val="0"/>
              </a:spcAft>
              <a:buClr>
                <a:schemeClr val="lt1"/>
              </a:buClr>
              <a:buSzPts val="3200"/>
              <a:buNone/>
            </a:pPr>
            <a:r>
              <a:t/>
            </a:r>
            <a:endParaRPr sz="1800"/>
          </a:p>
          <a:p>
            <a:pPr indent="0" lvl="0" marL="0" rtl="0" algn="l">
              <a:lnSpc>
                <a:spcPct val="100000"/>
              </a:lnSpc>
              <a:spcBef>
                <a:spcPts val="0"/>
              </a:spcBef>
              <a:spcAft>
                <a:spcPts val="0"/>
              </a:spcAft>
              <a:buClr>
                <a:schemeClr val="lt1"/>
              </a:buClr>
              <a:buSzPts val="3200"/>
              <a:buNone/>
            </a:pPr>
            <a:r>
              <a:rPr lang="en-US" sz="2400"/>
              <a:t>Royal Pathak, Rohan Raut, Srabanti Guha, Deepti Gururaj Baragi</a:t>
            </a:r>
            <a:endParaRPr sz="2400"/>
          </a:p>
          <a:p>
            <a:pPr indent="0" lvl="0" marL="0" rtl="0" algn="ctr">
              <a:lnSpc>
                <a:spcPct val="100000"/>
              </a:lnSpc>
              <a:spcBef>
                <a:spcPts val="0"/>
              </a:spcBef>
              <a:spcAft>
                <a:spcPts val="0"/>
              </a:spcAft>
              <a:buClr>
                <a:schemeClr val="lt1"/>
              </a:buClr>
              <a:buSzPts val="3200"/>
              <a:buNone/>
            </a:pPr>
            <a:r>
              <a:t/>
            </a:r>
            <a:endParaRPr sz="2400"/>
          </a:p>
          <a:p>
            <a:pPr indent="0" lvl="0" marL="1828800" rtl="0" algn="l">
              <a:lnSpc>
                <a:spcPct val="100000"/>
              </a:lnSpc>
              <a:spcBef>
                <a:spcPts val="0"/>
              </a:spcBef>
              <a:spcAft>
                <a:spcPts val="0"/>
              </a:spcAft>
              <a:buClr>
                <a:schemeClr val="lt1"/>
              </a:buClr>
              <a:buSzPts val="3200"/>
              <a:buNone/>
            </a:pPr>
            <a:r>
              <a:t/>
            </a:r>
            <a:endParaRPr sz="1800"/>
          </a:p>
        </p:txBody>
      </p:sp>
      <p:sp>
        <p:nvSpPr>
          <p:cNvPr id="106" name="Google Shape;106;p1"/>
          <p:cNvSpPr txBox="1"/>
          <p:nvPr/>
        </p:nvSpPr>
        <p:spPr>
          <a:xfrm>
            <a:off x="0" y="5251500"/>
            <a:ext cx="9144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Calibri"/>
                <a:ea typeface="Calibri"/>
                <a:cs typeface="Calibri"/>
                <a:sym typeface="Calibri"/>
              </a:rPr>
              <a:t>Service Learning to Address Teenagers’ Vulnerability to Web Misinformation</a:t>
            </a:r>
            <a:endParaRPr b="1" i="0" sz="22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9"/>
          <p:cNvSpPr txBox="1"/>
          <p:nvPr>
            <p:ph type="title"/>
          </p:nvPr>
        </p:nvSpPr>
        <p:spPr>
          <a:xfrm>
            <a:off x="311700" y="989117"/>
            <a:ext cx="8520600" cy="76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SzPct val="75757"/>
              <a:buNone/>
            </a:pPr>
            <a:r>
              <a:rPr lang="en-US"/>
              <a:t>Characteristics of fake news</a:t>
            </a:r>
            <a:endParaRPr/>
          </a:p>
        </p:txBody>
      </p:sp>
      <p:sp>
        <p:nvSpPr>
          <p:cNvPr id="176" name="Google Shape;176;p9"/>
          <p:cNvSpPr txBox="1"/>
          <p:nvPr/>
        </p:nvSpPr>
        <p:spPr>
          <a:xfrm>
            <a:off x="567000" y="1930500"/>
            <a:ext cx="7141500" cy="160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sng" cap="none" strike="noStrike">
                <a:solidFill>
                  <a:srgbClr val="0000FF"/>
                </a:solidFill>
                <a:latin typeface="Calibri"/>
                <a:ea typeface="Calibri"/>
                <a:cs typeface="Calibri"/>
                <a:sym typeface="Calibri"/>
              </a:rPr>
              <a:t>Textual Characteristics:</a:t>
            </a:r>
            <a:endParaRPr b="1"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1" i="0" lang="en-US" sz="1800" u="none" cap="none" strike="noStrike">
                <a:solidFill>
                  <a:srgbClr val="000000"/>
                </a:solidFill>
                <a:latin typeface="Calibri"/>
                <a:ea typeface="Calibri"/>
                <a:cs typeface="Calibri"/>
                <a:sym typeface="Calibri"/>
              </a:rPr>
              <a:t>Incoherent headline and content body in the news articles, </a:t>
            </a:r>
            <a:endParaRPr b="1"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1" i="0" lang="en-US" sz="1800" u="none" cap="none" strike="noStrike">
                <a:solidFill>
                  <a:srgbClr val="000000"/>
                </a:solidFill>
                <a:latin typeface="Calibri"/>
                <a:ea typeface="Calibri"/>
                <a:cs typeface="Calibri"/>
                <a:sym typeface="Calibri"/>
              </a:rPr>
              <a:t>For example, by using declarative headlines paired with bodies which are skeptical about the veracity of the information. </a:t>
            </a:r>
            <a:endParaRPr b="1"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1" i="0" lang="en-US" sz="1800" u="none" cap="none" strike="noStrike">
                <a:solidFill>
                  <a:srgbClr val="000000"/>
                </a:solidFill>
                <a:latin typeface="Calibri"/>
                <a:ea typeface="Calibri"/>
                <a:cs typeface="Calibri"/>
                <a:sym typeface="Calibri"/>
              </a:rPr>
              <a:t>Attractive and Emphasized headlines</a:t>
            </a:r>
            <a:endParaRPr b="1" i="0" sz="1800" u="none" cap="none" strike="noStrike">
              <a:solidFill>
                <a:srgbClr val="000000"/>
              </a:solidFill>
              <a:latin typeface="Calibri"/>
              <a:ea typeface="Calibri"/>
              <a:cs typeface="Calibri"/>
              <a:sym typeface="Calibri"/>
            </a:endParaRPr>
          </a:p>
        </p:txBody>
      </p:sp>
      <p:sp>
        <p:nvSpPr>
          <p:cNvPr id="177" name="Google Shape;177;p9"/>
          <p:cNvSpPr txBox="1"/>
          <p:nvPr/>
        </p:nvSpPr>
        <p:spPr>
          <a:xfrm>
            <a:off x="648300" y="3708000"/>
            <a:ext cx="7847400" cy="215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sng" cap="none" strike="noStrike">
                <a:solidFill>
                  <a:srgbClr val="0000FF"/>
                </a:solidFill>
                <a:latin typeface="Calibri"/>
                <a:ea typeface="Calibri"/>
                <a:cs typeface="Calibri"/>
                <a:sym typeface="Calibri"/>
              </a:rPr>
              <a:t>Network Characteristics:</a:t>
            </a:r>
            <a:endParaRPr b="1" i="0" sz="2000" u="sng" cap="none" strike="noStrike">
              <a:solidFill>
                <a:srgbClr val="0000FF"/>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1" i="0" lang="en-US" sz="1800" u="none" cap="none" strike="noStrike">
                <a:solidFill>
                  <a:srgbClr val="000000"/>
                </a:solidFill>
                <a:latin typeface="Calibri"/>
                <a:ea typeface="Calibri"/>
                <a:cs typeface="Calibri"/>
                <a:sym typeface="Calibri"/>
              </a:rPr>
              <a:t>Lower Clustering Coefficient &amp; Fewer references</a:t>
            </a:r>
            <a:endParaRPr b="1"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1" i="0" lang="en-US" sz="1800" u="none" cap="none" strike="noStrike">
                <a:solidFill>
                  <a:srgbClr val="000000"/>
                </a:solidFill>
                <a:latin typeface="Calibri"/>
                <a:ea typeface="Calibri"/>
                <a:cs typeface="Calibri"/>
                <a:sym typeface="Calibri"/>
              </a:rPr>
              <a:t>For example:hoax information has fewer references and significantly lower clustering coefficient compared to non-hoax articles</a:t>
            </a:r>
            <a:endParaRPr b="1"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1" i="0" lang="en-US" sz="1800" u="none" cap="none" strike="noStrike">
                <a:solidFill>
                  <a:srgbClr val="000000"/>
                </a:solidFill>
                <a:latin typeface="Calibri"/>
                <a:ea typeface="Calibri"/>
                <a:cs typeface="Calibri"/>
                <a:sym typeface="Calibri"/>
              </a:rPr>
              <a:t>Accounts with significant overlap between their followers and followees.</a:t>
            </a:r>
            <a:endParaRPr b="1"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1" i="0" lang="en-US" sz="1800" u="none" cap="none" strike="noStrike">
                <a:solidFill>
                  <a:srgbClr val="000000"/>
                </a:solidFill>
                <a:latin typeface="Calibri"/>
                <a:ea typeface="Calibri"/>
                <a:cs typeface="Calibri"/>
                <a:sym typeface="Calibri"/>
              </a:rPr>
              <a:t>For example:some bot accounts that spread false information are close to each other and appear as groups in Twitter’s follower-followee network.</a:t>
            </a:r>
            <a:endParaRPr b="1" i="0" sz="1800" u="none" cap="none" strike="noStrike">
              <a:solidFill>
                <a:srgbClr val="000000"/>
              </a:solidFill>
              <a:latin typeface="Calibri"/>
              <a:ea typeface="Calibri"/>
              <a:cs typeface="Calibri"/>
              <a:sym typeface="Calibri"/>
            </a:endParaRPr>
          </a:p>
        </p:txBody>
      </p:sp>
      <p:sp>
        <p:nvSpPr>
          <p:cNvPr id="178" name="Google Shape;178;p9"/>
          <p:cNvSpPr txBox="1"/>
          <p:nvPr/>
        </p:nvSpPr>
        <p:spPr>
          <a:xfrm>
            <a:off x="794550" y="5832000"/>
            <a:ext cx="774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Kumar, Srijan &amp; Shah, Neil. (2018). False Information on Web and Social Media: A Survey.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0"/>
          <p:cNvSpPr txBox="1"/>
          <p:nvPr>
            <p:ph type="title"/>
          </p:nvPr>
        </p:nvSpPr>
        <p:spPr>
          <a:xfrm>
            <a:off x="311700" y="1137617"/>
            <a:ext cx="8520600" cy="76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SzPct val="75757"/>
              <a:buNone/>
            </a:pPr>
            <a:r>
              <a:rPr lang="en-US"/>
              <a:t>Characteristics of fake news</a:t>
            </a:r>
            <a:endParaRPr/>
          </a:p>
        </p:txBody>
      </p:sp>
      <p:sp>
        <p:nvSpPr>
          <p:cNvPr id="185" name="Google Shape;185;p10"/>
          <p:cNvSpPr txBox="1"/>
          <p:nvPr/>
        </p:nvSpPr>
        <p:spPr>
          <a:xfrm>
            <a:off x="82200" y="1901125"/>
            <a:ext cx="8584800" cy="409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sng" cap="none" strike="noStrike">
                <a:solidFill>
                  <a:srgbClr val="0000FF"/>
                </a:solidFill>
                <a:latin typeface="Calibri"/>
                <a:ea typeface="Calibri"/>
                <a:cs typeface="Calibri"/>
                <a:sym typeface="Calibri"/>
              </a:rPr>
              <a:t> Propagation characteristics:</a:t>
            </a:r>
            <a:endParaRPr b="1" i="0" sz="2000" u="sng" cap="none" strike="noStrike">
              <a:solidFill>
                <a:srgbClr val="0000FF"/>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1" i="0" lang="en-US" sz="1800" u="none" cap="none" strike="noStrike">
                <a:solidFill>
                  <a:srgbClr val="000000"/>
                </a:solidFill>
                <a:latin typeface="Calibri"/>
                <a:ea typeface="Calibri"/>
                <a:cs typeface="Calibri"/>
                <a:sym typeface="Calibri"/>
              </a:rPr>
              <a:t>Spread by a small fraction of users</a:t>
            </a:r>
            <a:endParaRPr b="1"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1" i="0" lang="en-US" sz="1800" u="none" cap="none" strike="noStrike">
                <a:solidFill>
                  <a:srgbClr val="000000"/>
                </a:solidFill>
                <a:latin typeface="Calibri"/>
                <a:ea typeface="Calibri"/>
                <a:cs typeface="Calibri"/>
                <a:sym typeface="Calibri"/>
              </a:rPr>
              <a:t>Spread across single or multiple platforms.</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1" i="0" lang="en-US" sz="1800" u="none" cap="none" strike="noStrike">
                <a:solidFill>
                  <a:srgbClr val="000000"/>
                </a:solidFill>
                <a:latin typeface="Calibri"/>
                <a:ea typeface="Calibri"/>
                <a:cs typeface="Calibri"/>
                <a:sym typeface="Calibri"/>
              </a:rPr>
              <a:t>Repetition and perseverance play an important role in the spread.</a:t>
            </a:r>
            <a:endParaRPr b="1"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1" i="0" lang="en-US" sz="1800" u="none" cap="none" strike="noStrike">
                <a:solidFill>
                  <a:srgbClr val="000000"/>
                </a:solidFill>
                <a:latin typeface="Calibri"/>
                <a:ea typeface="Calibri"/>
                <a:cs typeface="Calibri"/>
                <a:sym typeface="Calibri"/>
              </a:rPr>
              <a:t>Spread deeper compared to true news. False information reshare cascades spread much deeper compared to that of true reference cascades as shown in figure.</a:t>
            </a:r>
            <a:endParaRPr b="1"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1" i="0" lang="en-US" sz="1800" u="none" cap="none" strike="noStrike">
                <a:solidFill>
                  <a:srgbClr val="000000"/>
                </a:solidFill>
                <a:latin typeface="Calibri"/>
                <a:ea typeface="Calibri"/>
                <a:cs typeface="Calibri"/>
                <a:sym typeface="Calibri"/>
              </a:rPr>
              <a:t>Spreads quickly during its early stage</a:t>
            </a:r>
            <a:endParaRPr b="1" i="0" sz="1800" u="none" cap="none" strike="noStrike">
              <a:solidFill>
                <a:srgbClr val="000000"/>
              </a:solidFill>
              <a:latin typeface="Calibri"/>
              <a:ea typeface="Calibri"/>
              <a:cs typeface="Calibri"/>
              <a:sym typeface="Calibri"/>
            </a:endParaRPr>
          </a:p>
        </p:txBody>
      </p:sp>
      <p:sp>
        <p:nvSpPr>
          <p:cNvPr id="186" name="Google Shape;186;p10"/>
          <p:cNvSpPr txBox="1"/>
          <p:nvPr/>
        </p:nvSpPr>
        <p:spPr>
          <a:xfrm>
            <a:off x="1400100" y="5937825"/>
            <a:ext cx="774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Kumar, Srijan &amp; Shah, Neil. (2018). False Information on Web and Social Media: A Survey. </a:t>
            </a:r>
            <a:endParaRPr b="0" i="0" sz="1400" u="none" cap="none" strike="noStrike">
              <a:solidFill>
                <a:srgbClr val="000000"/>
              </a:solidFill>
              <a:latin typeface="Calibri"/>
              <a:ea typeface="Calibri"/>
              <a:cs typeface="Calibri"/>
              <a:sym typeface="Calibri"/>
            </a:endParaRPr>
          </a:p>
        </p:txBody>
      </p:sp>
      <p:pic>
        <p:nvPicPr>
          <p:cNvPr id="187" name="Google Shape;187;p10"/>
          <p:cNvPicPr preferRelativeResize="0"/>
          <p:nvPr/>
        </p:nvPicPr>
        <p:blipFill rotWithShape="1">
          <a:blip r:embed="rId3">
            <a:alphaModFix/>
          </a:blip>
          <a:srcRect b="0" l="0" r="0" t="0"/>
          <a:stretch/>
        </p:blipFill>
        <p:spPr>
          <a:xfrm>
            <a:off x="4878087" y="2211625"/>
            <a:ext cx="3387813" cy="2124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1"/>
          <p:cNvSpPr txBox="1"/>
          <p:nvPr/>
        </p:nvSpPr>
        <p:spPr>
          <a:xfrm>
            <a:off x="567000" y="1930500"/>
            <a:ext cx="71415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rgbClr val="0000FF"/>
                </a:solidFill>
                <a:latin typeface="Calibri"/>
                <a:ea typeface="Calibri"/>
                <a:cs typeface="Calibri"/>
                <a:sym typeface="Calibri"/>
              </a:rPr>
              <a:t>User characteristics:</a:t>
            </a:r>
            <a:endParaRPr b="1" i="0" sz="1800" u="sng" cap="none" strike="noStrike">
              <a:solidFill>
                <a:srgbClr val="0000FF"/>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1" i="0" lang="en-US" sz="1800" u="none" cap="none" strike="noStrike">
                <a:solidFill>
                  <a:srgbClr val="000000"/>
                </a:solidFill>
                <a:latin typeface="Calibri"/>
                <a:ea typeface="Calibri"/>
                <a:cs typeface="Calibri"/>
                <a:sym typeface="Calibri"/>
              </a:rPr>
              <a:t>More recently registered accounts</a:t>
            </a:r>
            <a:endParaRPr b="1" i="0" sz="1800" u="none" cap="none" strike="noStrike">
              <a:solidFill>
                <a:srgbClr val="000000"/>
              </a:solidFill>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b="1" i="0" lang="en-US" sz="1800" u="none" cap="none" strike="noStrike">
                <a:solidFill>
                  <a:srgbClr val="000000"/>
                </a:solidFill>
                <a:latin typeface="Calibri"/>
                <a:ea typeface="Calibri"/>
                <a:cs typeface="Calibri"/>
                <a:sym typeface="Calibri"/>
              </a:rPr>
              <a:t>Less editing experience</a:t>
            </a:r>
            <a:endParaRPr b="1" i="0" sz="1800" u="none" cap="none" strike="noStrike">
              <a:solidFill>
                <a:srgbClr val="000000"/>
              </a:solidFill>
              <a:latin typeface="Calibri"/>
              <a:ea typeface="Calibri"/>
              <a:cs typeface="Calibri"/>
              <a:sym typeface="Calibri"/>
            </a:endParaRPr>
          </a:p>
        </p:txBody>
      </p:sp>
      <p:sp>
        <p:nvSpPr>
          <p:cNvPr id="194" name="Google Shape;194;p11"/>
          <p:cNvSpPr txBox="1"/>
          <p:nvPr>
            <p:ph type="title"/>
          </p:nvPr>
        </p:nvSpPr>
        <p:spPr>
          <a:xfrm>
            <a:off x="311700" y="1137617"/>
            <a:ext cx="8520600" cy="76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SzPct val="75757"/>
              <a:buNone/>
            </a:pPr>
            <a:r>
              <a:rPr lang="en-US"/>
              <a:t>Characteristics of fake news</a:t>
            </a:r>
            <a:endParaRPr/>
          </a:p>
        </p:txBody>
      </p:sp>
      <p:sp>
        <p:nvSpPr>
          <p:cNvPr id="195" name="Google Shape;195;p11"/>
          <p:cNvSpPr txBox="1"/>
          <p:nvPr/>
        </p:nvSpPr>
        <p:spPr>
          <a:xfrm>
            <a:off x="700050" y="5856825"/>
            <a:ext cx="774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Kumar, Srijan &amp; Shah, Neil. (2018). False Information on Web and Social Media: A Survey.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192dbbcf31b_1_707"/>
          <p:cNvSpPr txBox="1"/>
          <p:nvPr>
            <p:ph type="title"/>
          </p:nvPr>
        </p:nvSpPr>
        <p:spPr>
          <a:xfrm>
            <a:off x="311700" y="1056617"/>
            <a:ext cx="8520600" cy="76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SzPct val="75757"/>
              <a:buNone/>
            </a:pPr>
            <a:r>
              <a:rPr lang="en-US">
                <a:extLst>
                  <a:ext uri="http://customooxmlschemas.google.com/">
                    <go:slidesCustomData xmlns:go="http://customooxmlschemas.google.com/" textRoundtripDataId="0"/>
                  </a:ext>
                </a:extLst>
              </a:rPr>
              <a:t>Example of truthful vs. fake news</a:t>
            </a:r>
            <a:endParaRPr/>
          </a:p>
        </p:txBody>
      </p:sp>
      <p:pic>
        <p:nvPicPr>
          <p:cNvPr id="202" name="Google Shape;202;g192dbbcf31b_1_707"/>
          <p:cNvPicPr preferRelativeResize="0"/>
          <p:nvPr/>
        </p:nvPicPr>
        <p:blipFill rotWithShape="1">
          <a:blip r:embed="rId3">
            <a:alphaModFix/>
          </a:blip>
          <a:srcRect b="0" l="0" r="0" t="0"/>
          <a:stretch/>
        </p:blipFill>
        <p:spPr>
          <a:xfrm>
            <a:off x="88450" y="1740850"/>
            <a:ext cx="3567301" cy="4102475"/>
          </a:xfrm>
          <a:prstGeom prst="rect">
            <a:avLst/>
          </a:prstGeom>
          <a:noFill/>
          <a:ln>
            <a:noFill/>
          </a:ln>
        </p:spPr>
      </p:pic>
      <p:sp>
        <p:nvSpPr>
          <p:cNvPr id="203" name="Google Shape;203;g192dbbcf31b_1_707"/>
          <p:cNvSpPr txBox="1"/>
          <p:nvPr/>
        </p:nvSpPr>
        <p:spPr>
          <a:xfrm>
            <a:off x="88450" y="5906250"/>
            <a:ext cx="774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1400" u="sng" cap="none" strike="noStrike">
                <a:solidFill>
                  <a:schemeClr val="hlink"/>
                </a:solidFill>
                <a:latin typeface="Calibri"/>
                <a:ea typeface="Calibri"/>
                <a:cs typeface="Calibri"/>
                <a:sym typeface="Calibri"/>
                <a:hlinkClick r:id="rId4"/>
              </a:rPr>
              <a:t>https://www.snopes.com/fact-check/elon-musk-account-suspended/</a:t>
            </a:r>
            <a:r>
              <a:rPr b="0" i="0" lang="en-US"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pic>
        <p:nvPicPr>
          <p:cNvPr id="204" name="Google Shape;204;g192dbbcf31b_1_707"/>
          <p:cNvPicPr preferRelativeResize="0"/>
          <p:nvPr/>
        </p:nvPicPr>
        <p:blipFill rotWithShape="1">
          <a:blip r:embed="rId5">
            <a:alphaModFix/>
          </a:blip>
          <a:srcRect b="0" l="0" r="0" t="0"/>
          <a:stretch/>
        </p:blipFill>
        <p:spPr>
          <a:xfrm>
            <a:off x="5091075" y="2388800"/>
            <a:ext cx="3203725" cy="3517450"/>
          </a:xfrm>
          <a:prstGeom prst="rect">
            <a:avLst/>
          </a:prstGeom>
          <a:noFill/>
          <a:ln>
            <a:noFill/>
          </a:ln>
        </p:spPr>
      </p:pic>
      <p:sp>
        <p:nvSpPr>
          <p:cNvPr id="205" name="Google Shape;205;g192dbbcf31b_1_707"/>
          <p:cNvSpPr txBox="1"/>
          <p:nvPr/>
        </p:nvSpPr>
        <p:spPr>
          <a:xfrm>
            <a:off x="4457925" y="1740850"/>
            <a:ext cx="8950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n-US" sz="1200" u="none" cap="none" strike="noStrike">
                <a:solidFill>
                  <a:srgbClr val="000000"/>
                </a:solidFill>
              </a:rPr>
              <a:t>"Does This Restaurant Receipt Show a COVID-19 Surcharge?"</a:t>
            </a:r>
            <a:endParaRPr i="0" sz="1200" u="none" cap="none" strike="noStrike">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2"/>
          <p:cNvSpPr txBox="1"/>
          <p:nvPr>
            <p:ph type="title"/>
          </p:nvPr>
        </p:nvSpPr>
        <p:spPr>
          <a:xfrm>
            <a:off x="311700" y="1056617"/>
            <a:ext cx="8520600" cy="76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SzPct val="75757"/>
              <a:buNone/>
            </a:pPr>
            <a:r>
              <a:rPr lang="en-US">
                <a:extLst>
                  <a:ext uri="http://customooxmlschemas.google.com/">
                    <go:slidesCustomData xmlns:go="http://customooxmlschemas.google.com/" textRoundtripDataId="1"/>
                  </a:ext>
                </a:extLst>
              </a:rPr>
              <a:t>Example of truthful vs. fake news</a:t>
            </a:r>
            <a:endParaRPr/>
          </a:p>
        </p:txBody>
      </p:sp>
      <p:pic>
        <p:nvPicPr>
          <p:cNvPr id="212" name="Google Shape;212;p12"/>
          <p:cNvPicPr preferRelativeResize="0"/>
          <p:nvPr/>
        </p:nvPicPr>
        <p:blipFill rotWithShape="1">
          <a:blip r:embed="rId3">
            <a:alphaModFix/>
          </a:blip>
          <a:srcRect b="0" l="0" r="0" t="0"/>
          <a:stretch/>
        </p:blipFill>
        <p:spPr>
          <a:xfrm>
            <a:off x="5265000" y="1820125"/>
            <a:ext cx="3567301" cy="4102475"/>
          </a:xfrm>
          <a:prstGeom prst="rect">
            <a:avLst/>
          </a:prstGeom>
          <a:noFill/>
          <a:ln>
            <a:noFill/>
          </a:ln>
        </p:spPr>
      </p:pic>
      <p:sp>
        <p:nvSpPr>
          <p:cNvPr id="213" name="Google Shape;213;p12"/>
          <p:cNvSpPr txBox="1"/>
          <p:nvPr/>
        </p:nvSpPr>
        <p:spPr>
          <a:xfrm>
            <a:off x="94500" y="1917000"/>
            <a:ext cx="4954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"An outgoing Twitter employee suspended Elon Musk’s account on their way out."</a:t>
            </a:r>
            <a:endParaRPr b="1" i="0" sz="1400" u="none" cap="none" strike="noStrike">
              <a:solidFill>
                <a:srgbClr val="000000"/>
              </a:solidFill>
              <a:latin typeface="Arial"/>
              <a:ea typeface="Arial"/>
              <a:cs typeface="Arial"/>
              <a:sym typeface="Arial"/>
            </a:endParaRPr>
          </a:p>
        </p:txBody>
      </p:sp>
      <p:sp>
        <p:nvSpPr>
          <p:cNvPr id="214" name="Google Shape;214;p12"/>
          <p:cNvSpPr txBox="1"/>
          <p:nvPr/>
        </p:nvSpPr>
        <p:spPr>
          <a:xfrm>
            <a:off x="403050" y="5843325"/>
            <a:ext cx="774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1400" u="sng" cap="none" strike="noStrike">
                <a:solidFill>
                  <a:schemeClr val="hlink"/>
                </a:solidFill>
                <a:latin typeface="Calibri"/>
                <a:ea typeface="Calibri"/>
                <a:cs typeface="Calibri"/>
                <a:sym typeface="Calibri"/>
                <a:hlinkClick r:id="rId4"/>
              </a:rPr>
              <a:t>https://www.snopes.com/fact-check/elon-musk-account-suspended/</a:t>
            </a:r>
            <a:r>
              <a:rPr b="0" i="0" lang="en-US"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pic>
        <p:nvPicPr>
          <p:cNvPr id="215" name="Google Shape;215;p12"/>
          <p:cNvPicPr preferRelativeResize="0"/>
          <p:nvPr/>
        </p:nvPicPr>
        <p:blipFill rotWithShape="1">
          <a:blip r:embed="rId5">
            <a:alphaModFix/>
          </a:blip>
          <a:srcRect b="0" l="0" r="0" t="0"/>
          <a:stretch/>
        </p:blipFill>
        <p:spPr>
          <a:xfrm>
            <a:off x="311700" y="2532600"/>
            <a:ext cx="2447925" cy="1562100"/>
          </a:xfrm>
          <a:prstGeom prst="rect">
            <a:avLst/>
          </a:prstGeom>
          <a:noFill/>
          <a:ln>
            <a:noFill/>
          </a:ln>
        </p:spPr>
      </p:pic>
      <p:sp>
        <p:nvSpPr>
          <p:cNvPr id="216" name="Google Shape;216;p12"/>
          <p:cNvSpPr txBox="1"/>
          <p:nvPr/>
        </p:nvSpPr>
        <p:spPr>
          <a:xfrm>
            <a:off x="185663" y="4252500"/>
            <a:ext cx="2700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Textual Characteristics</a:t>
            </a:r>
            <a:endParaRPr b="1" i="0" sz="1600" u="none" cap="none" strike="noStrike">
              <a:solidFill>
                <a:srgbClr val="000000"/>
              </a:solidFill>
              <a:latin typeface="Calibri"/>
              <a:ea typeface="Calibri"/>
              <a:cs typeface="Calibri"/>
              <a:sym typeface="Calibri"/>
            </a:endParaRPr>
          </a:p>
        </p:txBody>
      </p:sp>
      <p:sp>
        <p:nvSpPr>
          <p:cNvPr id="217" name="Google Shape;217;p12"/>
          <p:cNvSpPr txBox="1"/>
          <p:nvPr/>
        </p:nvSpPr>
        <p:spPr>
          <a:xfrm>
            <a:off x="135000" y="4711500"/>
            <a:ext cx="45630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F1419"/>
                </a:solidFill>
                <a:highlight>
                  <a:srgbClr val="F7F9F9"/>
                </a:highlight>
                <a:latin typeface="Roboto"/>
                <a:ea typeface="Roboto"/>
                <a:cs typeface="Roboto"/>
                <a:sym typeface="Roboto"/>
              </a:rPr>
              <a:t>The linked suspended account uses an uppercase i instead of an l, making it look as if Musk's account was suspended.</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3"/>
          <p:cNvSpPr txBox="1"/>
          <p:nvPr/>
        </p:nvSpPr>
        <p:spPr>
          <a:xfrm>
            <a:off x="135000" y="1134000"/>
            <a:ext cx="895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"Does This Restaurant Receipt Show a COVID-19 Surcharge?"</a:t>
            </a:r>
            <a:endParaRPr b="1" i="0" sz="1400" u="none" cap="none" strike="noStrike">
              <a:solidFill>
                <a:srgbClr val="000000"/>
              </a:solidFill>
              <a:latin typeface="Arial"/>
              <a:ea typeface="Arial"/>
              <a:cs typeface="Arial"/>
              <a:sym typeface="Arial"/>
            </a:endParaRPr>
          </a:p>
        </p:txBody>
      </p:sp>
      <p:pic>
        <p:nvPicPr>
          <p:cNvPr id="224" name="Google Shape;224;p13"/>
          <p:cNvPicPr preferRelativeResize="0"/>
          <p:nvPr/>
        </p:nvPicPr>
        <p:blipFill rotWithShape="1">
          <a:blip r:embed="rId3">
            <a:alphaModFix/>
          </a:blip>
          <a:srcRect b="0" l="0" r="0" t="0"/>
          <a:stretch/>
        </p:blipFill>
        <p:spPr>
          <a:xfrm>
            <a:off x="5595450" y="1262788"/>
            <a:ext cx="3548548" cy="4004325"/>
          </a:xfrm>
          <a:prstGeom prst="rect">
            <a:avLst/>
          </a:prstGeom>
          <a:noFill/>
          <a:ln>
            <a:noFill/>
          </a:ln>
        </p:spPr>
      </p:pic>
      <p:sp>
        <p:nvSpPr>
          <p:cNvPr id="225" name="Google Shape;225;p13"/>
          <p:cNvSpPr txBox="1"/>
          <p:nvPr/>
        </p:nvSpPr>
        <p:spPr>
          <a:xfrm>
            <a:off x="405000" y="1660500"/>
            <a:ext cx="10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26" name="Google Shape;226;p13"/>
          <p:cNvSpPr txBox="1"/>
          <p:nvPr/>
        </p:nvSpPr>
        <p:spPr>
          <a:xfrm>
            <a:off x="135000" y="1633500"/>
            <a:ext cx="5251500" cy="126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highlight>
                  <a:srgbClr val="FFFFFF"/>
                </a:highlight>
                <a:latin typeface="Arial"/>
                <a:ea typeface="Arial"/>
                <a:cs typeface="Arial"/>
                <a:sym typeface="Arial"/>
              </a:rPr>
              <a:t>Origination : Kiko Japanese Steakhouse &amp; Sushi Lounge in West Plains, Missouri.</a:t>
            </a:r>
            <a:endParaRPr b="0" i="0" sz="1400" u="none" cap="none" strike="noStrike">
              <a:solidFill>
                <a:srgbClr val="000000"/>
              </a:solidFill>
              <a:highlight>
                <a:srgbClr val="FFFFFF"/>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highlight>
                  <a:srgbClr val="FFFFFF"/>
                </a:highlight>
                <a:latin typeface="Arial"/>
                <a:ea typeface="Arial"/>
                <a:cs typeface="Arial"/>
                <a:sym typeface="Arial"/>
              </a:rPr>
              <a:t>Further authentication : Report from KYTV television station, Springfield, Missouri</a:t>
            </a:r>
            <a:endParaRPr b="0" i="0" sz="1400" u="none" cap="none" strike="noStrike">
              <a:solidFill>
                <a:srgbClr val="000000"/>
              </a:solidFill>
              <a:highlight>
                <a:srgbClr val="FFFFFF"/>
              </a:highlight>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highlight>
                  <a:srgbClr val="FFFFFF"/>
                </a:highlight>
                <a:latin typeface="Arial"/>
                <a:ea typeface="Arial"/>
                <a:cs typeface="Arial"/>
                <a:sym typeface="Arial"/>
              </a:rPr>
              <a:t>Admit in Facebook post:</a:t>
            </a:r>
            <a:endParaRPr b="0" i="0" sz="1400" u="none" cap="none" strike="noStrike">
              <a:solidFill>
                <a:srgbClr val="000000"/>
              </a:solidFill>
              <a:highlight>
                <a:srgbClr val="FFFFFF"/>
              </a:highlight>
              <a:latin typeface="Arial"/>
              <a:ea typeface="Arial"/>
              <a:cs typeface="Arial"/>
              <a:sym typeface="Arial"/>
            </a:endParaRPr>
          </a:p>
        </p:txBody>
      </p:sp>
      <p:pic>
        <p:nvPicPr>
          <p:cNvPr id="227" name="Google Shape;227;p13"/>
          <p:cNvPicPr preferRelativeResize="0"/>
          <p:nvPr/>
        </p:nvPicPr>
        <p:blipFill rotWithShape="1">
          <a:blip r:embed="rId4">
            <a:alphaModFix/>
          </a:blip>
          <a:srcRect b="0" l="0" r="0" t="0"/>
          <a:stretch/>
        </p:blipFill>
        <p:spPr>
          <a:xfrm>
            <a:off x="337500" y="2825900"/>
            <a:ext cx="5048999" cy="2441225"/>
          </a:xfrm>
          <a:prstGeom prst="rect">
            <a:avLst/>
          </a:prstGeom>
          <a:noFill/>
          <a:ln>
            <a:noFill/>
          </a:ln>
        </p:spPr>
      </p:pic>
      <p:pic>
        <p:nvPicPr>
          <p:cNvPr id="228" name="Google Shape;228;p13"/>
          <p:cNvPicPr preferRelativeResize="0"/>
          <p:nvPr/>
        </p:nvPicPr>
        <p:blipFill rotWithShape="1">
          <a:blip r:embed="rId5">
            <a:alphaModFix/>
          </a:blip>
          <a:srcRect b="0" l="0" r="0" t="0"/>
          <a:stretch/>
        </p:blipFill>
        <p:spPr>
          <a:xfrm>
            <a:off x="337500" y="5304525"/>
            <a:ext cx="1315357" cy="952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192dbbcf31b_1_0"/>
          <p:cNvSpPr txBox="1"/>
          <p:nvPr>
            <p:ph type="title"/>
          </p:nvPr>
        </p:nvSpPr>
        <p:spPr>
          <a:xfrm>
            <a:off x="311700" y="921617"/>
            <a:ext cx="8520600" cy="7635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90000"/>
              </a:lnSpc>
              <a:spcBef>
                <a:spcPts val="0"/>
              </a:spcBef>
              <a:spcAft>
                <a:spcPts val="0"/>
              </a:spcAft>
              <a:buSzPct val="75757"/>
              <a:buNone/>
            </a:pPr>
            <a:r>
              <a:rPr b="1" lang="en-US"/>
              <a:t>News Literacy</a:t>
            </a:r>
            <a:endParaRPr b="1"/>
          </a:p>
        </p:txBody>
      </p:sp>
      <p:sp>
        <p:nvSpPr>
          <p:cNvPr id="235" name="Google Shape;235;g192dbbcf31b_1_0"/>
          <p:cNvSpPr txBox="1"/>
          <p:nvPr>
            <p:ph idx="1" type="body"/>
          </p:nvPr>
        </p:nvSpPr>
        <p:spPr>
          <a:xfrm>
            <a:off x="311700" y="1613650"/>
            <a:ext cx="8520600" cy="4761600"/>
          </a:xfrm>
          <a:prstGeom prst="rect">
            <a:avLst/>
          </a:prstGeom>
          <a:noFill/>
          <a:ln>
            <a:noFill/>
          </a:ln>
        </p:spPr>
        <p:txBody>
          <a:bodyPr anchorCtr="0" anchor="t" bIns="91425" lIns="91425" spcFirstLastPara="1" rIns="91425" wrap="square" tIns="91425">
            <a:normAutofit/>
          </a:bodyPr>
          <a:lstStyle/>
          <a:p>
            <a:pPr indent="0" lvl="0" marL="457200" rtl="0" algn="l">
              <a:lnSpc>
                <a:spcPct val="80000"/>
              </a:lnSpc>
              <a:spcBef>
                <a:spcPts val="0"/>
              </a:spcBef>
              <a:spcAft>
                <a:spcPts val="0"/>
              </a:spcAft>
              <a:buSzPts val="1018"/>
              <a:buNone/>
            </a:pPr>
            <a:r>
              <a:t/>
            </a:r>
            <a:endParaRPr sz="2660"/>
          </a:p>
          <a:p>
            <a:pPr indent="0" lvl="0" marL="0" rtl="0" algn="l">
              <a:lnSpc>
                <a:spcPct val="80000"/>
              </a:lnSpc>
              <a:spcBef>
                <a:spcPts val="0"/>
              </a:spcBef>
              <a:spcAft>
                <a:spcPts val="0"/>
              </a:spcAft>
              <a:buSzPts val="1800"/>
              <a:buNone/>
            </a:pPr>
            <a:r>
              <a:t/>
            </a:r>
            <a:endParaRPr sz="2660"/>
          </a:p>
          <a:p>
            <a:pPr indent="-283527" lvl="0" marL="457200" rtl="0" algn="l">
              <a:lnSpc>
                <a:spcPct val="80000"/>
              </a:lnSpc>
              <a:spcBef>
                <a:spcPts val="0"/>
              </a:spcBef>
              <a:spcAft>
                <a:spcPts val="0"/>
              </a:spcAft>
              <a:buSzPts val="865"/>
              <a:buChar char="❏"/>
            </a:pPr>
            <a:r>
              <a:rPr lang="en-US" sz="2160"/>
              <a:t>News literacy helps to recognize the standards of fact based journalism to know what to trust and share.</a:t>
            </a:r>
            <a:endParaRPr sz="2160"/>
          </a:p>
          <a:p>
            <a:pPr indent="0" lvl="0" marL="0" rtl="0" algn="l">
              <a:lnSpc>
                <a:spcPct val="80000"/>
              </a:lnSpc>
              <a:spcBef>
                <a:spcPts val="0"/>
              </a:spcBef>
              <a:spcAft>
                <a:spcPts val="0"/>
              </a:spcAft>
              <a:buNone/>
            </a:pPr>
            <a:r>
              <a:t/>
            </a:r>
            <a:endParaRPr sz="2160"/>
          </a:p>
          <a:p>
            <a:pPr indent="-283210" lvl="0" marL="457200" rtl="0" algn="l">
              <a:lnSpc>
                <a:spcPct val="80000"/>
              </a:lnSpc>
              <a:spcBef>
                <a:spcPts val="0"/>
              </a:spcBef>
              <a:spcAft>
                <a:spcPts val="0"/>
              </a:spcAft>
              <a:buSzPts val="860"/>
              <a:buChar char="❏"/>
            </a:pPr>
            <a:r>
              <a:rPr lang="en-US" sz="2160"/>
              <a:t>Knowledge: Personal and social processes by which news are produced, distributed, and consumed.</a:t>
            </a:r>
            <a:endParaRPr sz="2160"/>
          </a:p>
          <a:p>
            <a:pPr indent="0" lvl="0" marL="457200" rtl="0" algn="l">
              <a:lnSpc>
                <a:spcPct val="80000"/>
              </a:lnSpc>
              <a:spcBef>
                <a:spcPts val="0"/>
              </a:spcBef>
              <a:spcAft>
                <a:spcPts val="0"/>
              </a:spcAft>
              <a:buSzPts val="1018"/>
              <a:buNone/>
            </a:pPr>
            <a:r>
              <a:t/>
            </a:r>
            <a:endParaRPr sz="2160"/>
          </a:p>
          <a:p>
            <a:pPr indent="-283527" lvl="0" marL="457200" rtl="0" algn="l">
              <a:lnSpc>
                <a:spcPct val="80000"/>
              </a:lnSpc>
              <a:spcBef>
                <a:spcPts val="0"/>
              </a:spcBef>
              <a:spcAft>
                <a:spcPts val="0"/>
              </a:spcAft>
              <a:buSzPts val="865"/>
              <a:buChar char="❏"/>
            </a:pPr>
            <a:r>
              <a:rPr lang="en-US" sz="2160"/>
              <a:t>Skills: Ability to think critically about the validity of information, which allows users to control over their knowledge and experience of news consumption.</a:t>
            </a:r>
            <a:endParaRPr sz="2160"/>
          </a:p>
          <a:p>
            <a:pPr indent="0" lvl="0" marL="457200" rtl="0" algn="l">
              <a:lnSpc>
                <a:spcPct val="80000"/>
              </a:lnSpc>
              <a:spcBef>
                <a:spcPts val="0"/>
              </a:spcBef>
              <a:spcAft>
                <a:spcPts val="0"/>
              </a:spcAft>
              <a:buSzPts val="1018"/>
              <a:buNone/>
            </a:pPr>
            <a:r>
              <a:t/>
            </a:r>
            <a:endParaRPr sz="2160"/>
          </a:p>
          <a:p>
            <a:pPr indent="-283527" lvl="0" marL="457200" rtl="0" algn="l">
              <a:lnSpc>
                <a:spcPct val="80000"/>
              </a:lnSpc>
              <a:spcBef>
                <a:spcPts val="0"/>
              </a:spcBef>
              <a:spcAft>
                <a:spcPts val="0"/>
              </a:spcAft>
              <a:buSzPts val="865"/>
              <a:buChar char="❏"/>
            </a:pPr>
            <a:r>
              <a:rPr lang="en-US" sz="2160"/>
              <a:t>More important as fake news are prevalent in online media and most people are incredibly news illiterate, digital nativity notwithstanding.</a:t>
            </a:r>
            <a:endParaRPr sz="2160"/>
          </a:p>
        </p:txBody>
      </p:sp>
      <p:sp>
        <p:nvSpPr>
          <p:cNvPr id="236" name="Google Shape;236;g192dbbcf31b_1_0"/>
          <p:cNvSpPr/>
          <p:nvPr/>
        </p:nvSpPr>
        <p:spPr>
          <a:xfrm>
            <a:off x="739875" y="1685126"/>
            <a:ext cx="7664255" cy="65037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Knowledge +Skills</a:t>
            </a:r>
          </a:p>
        </p:txBody>
      </p:sp>
      <p:sp>
        <p:nvSpPr>
          <p:cNvPr id="237" name="Google Shape;237;g192dbbcf31b_1_0"/>
          <p:cNvSpPr txBox="1"/>
          <p:nvPr/>
        </p:nvSpPr>
        <p:spPr>
          <a:xfrm>
            <a:off x="120950" y="5795125"/>
            <a:ext cx="8829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References: Tully, Melissa, Adam Maksl, Seth Ashley, Emily K. Vraga, and Stephanie Craft. "Defining and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conceptualizing news literacy." Journalism 23, no. 8 (2022): 1589-1606.</a:t>
            </a:r>
            <a:endParaRPr b="0" i="0" sz="1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0" st="0"/>
                                            </p:txEl>
                                          </p:spTgt>
                                        </p:tgtEl>
                                        <p:attrNameLst>
                                          <p:attrName>style.visibility</p:attrName>
                                        </p:attrNameLst>
                                      </p:cBhvr>
                                      <p:to>
                                        <p:strVal val="visible"/>
                                      </p:to>
                                    </p:set>
                                    <p:animEffect filter="fade" transition="in">
                                      <p:cBhvr>
                                        <p:cTn dur="1000"/>
                                        <p:tgtEl>
                                          <p:spTgt spid="2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1" st="1"/>
                                            </p:txEl>
                                          </p:spTgt>
                                        </p:tgtEl>
                                        <p:attrNameLst>
                                          <p:attrName>style.visibility</p:attrName>
                                        </p:attrNameLst>
                                      </p:cBhvr>
                                      <p:to>
                                        <p:strVal val="visible"/>
                                      </p:to>
                                    </p:set>
                                    <p:animEffect filter="fade" transition="in">
                                      <p:cBhvr>
                                        <p:cTn dur="1000"/>
                                        <p:tgtEl>
                                          <p:spTgt spid="2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2" st="2"/>
                                            </p:txEl>
                                          </p:spTgt>
                                        </p:tgtEl>
                                        <p:attrNameLst>
                                          <p:attrName>style.visibility</p:attrName>
                                        </p:attrNameLst>
                                      </p:cBhvr>
                                      <p:to>
                                        <p:strVal val="visible"/>
                                      </p:to>
                                    </p:set>
                                    <p:animEffect filter="fade" transition="in">
                                      <p:cBhvr>
                                        <p:cTn dur="1000"/>
                                        <p:tgtEl>
                                          <p:spTgt spid="2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3" st="3"/>
                                            </p:txEl>
                                          </p:spTgt>
                                        </p:tgtEl>
                                        <p:attrNameLst>
                                          <p:attrName>style.visibility</p:attrName>
                                        </p:attrNameLst>
                                      </p:cBhvr>
                                      <p:to>
                                        <p:strVal val="visible"/>
                                      </p:to>
                                    </p:set>
                                    <p:animEffect filter="fade" transition="in">
                                      <p:cBhvr>
                                        <p:cTn dur="1000"/>
                                        <p:tgtEl>
                                          <p:spTgt spid="2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4" st="4"/>
                                            </p:txEl>
                                          </p:spTgt>
                                        </p:tgtEl>
                                        <p:attrNameLst>
                                          <p:attrName>style.visibility</p:attrName>
                                        </p:attrNameLst>
                                      </p:cBhvr>
                                      <p:to>
                                        <p:strVal val="visible"/>
                                      </p:to>
                                    </p:set>
                                    <p:animEffect filter="fade" transition="in">
                                      <p:cBhvr>
                                        <p:cTn dur="1000"/>
                                        <p:tgtEl>
                                          <p:spTgt spid="23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5" st="5"/>
                                            </p:txEl>
                                          </p:spTgt>
                                        </p:tgtEl>
                                        <p:attrNameLst>
                                          <p:attrName>style.visibility</p:attrName>
                                        </p:attrNameLst>
                                      </p:cBhvr>
                                      <p:to>
                                        <p:strVal val="visible"/>
                                      </p:to>
                                    </p:set>
                                    <p:animEffect filter="fade" transition="in">
                                      <p:cBhvr>
                                        <p:cTn dur="1000"/>
                                        <p:tgtEl>
                                          <p:spTgt spid="23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6" st="6"/>
                                            </p:txEl>
                                          </p:spTgt>
                                        </p:tgtEl>
                                        <p:attrNameLst>
                                          <p:attrName>style.visibility</p:attrName>
                                        </p:attrNameLst>
                                      </p:cBhvr>
                                      <p:to>
                                        <p:strVal val="visible"/>
                                      </p:to>
                                    </p:set>
                                    <p:animEffect filter="fade" transition="in">
                                      <p:cBhvr>
                                        <p:cTn dur="1000"/>
                                        <p:tgtEl>
                                          <p:spTgt spid="23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7" st="7"/>
                                            </p:txEl>
                                          </p:spTgt>
                                        </p:tgtEl>
                                        <p:attrNameLst>
                                          <p:attrName>style.visibility</p:attrName>
                                        </p:attrNameLst>
                                      </p:cBhvr>
                                      <p:to>
                                        <p:strVal val="visible"/>
                                      </p:to>
                                    </p:set>
                                    <p:animEffect filter="fade" transition="in">
                                      <p:cBhvr>
                                        <p:cTn dur="1000"/>
                                        <p:tgtEl>
                                          <p:spTgt spid="23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8" st="8"/>
                                            </p:txEl>
                                          </p:spTgt>
                                        </p:tgtEl>
                                        <p:attrNameLst>
                                          <p:attrName>style.visibility</p:attrName>
                                        </p:attrNameLst>
                                      </p:cBhvr>
                                      <p:to>
                                        <p:strVal val="visible"/>
                                      </p:to>
                                    </p:set>
                                    <p:animEffect filter="fade" transition="in">
                                      <p:cBhvr>
                                        <p:cTn dur="1000"/>
                                        <p:tgtEl>
                                          <p:spTgt spid="23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192dbbcf31b_1_626"/>
          <p:cNvSpPr/>
          <p:nvPr/>
        </p:nvSpPr>
        <p:spPr>
          <a:xfrm>
            <a:off x="2797100" y="2412375"/>
            <a:ext cx="3730200" cy="633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The 5 C’s of News Literacy</a:t>
            </a:r>
            <a:endParaRPr b="1" i="0" sz="1400" u="none" cap="none" strike="noStrike">
              <a:solidFill>
                <a:schemeClr val="dk1"/>
              </a:solidFill>
              <a:latin typeface="Arial"/>
              <a:ea typeface="Arial"/>
              <a:cs typeface="Arial"/>
              <a:sym typeface="Arial"/>
            </a:endParaRPr>
          </a:p>
        </p:txBody>
      </p:sp>
      <p:sp>
        <p:nvSpPr>
          <p:cNvPr id="244" name="Google Shape;244;g192dbbcf31b_1_626"/>
          <p:cNvSpPr/>
          <p:nvPr/>
        </p:nvSpPr>
        <p:spPr>
          <a:xfrm>
            <a:off x="1081650" y="4120350"/>
            <a:ext cx="1917900" cy="633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Content</a:t>
            </a:r>
            <a:endParaRPr b="0" i="0" sz="1600" u="none" cap="none" strike="noStrike">
              <a:solidFill>
                <a:srgbClr val="000000"/>
              </a:solidFill>
              <a:latin typeface="Arial"/>
              <a:ea typeface="Arial"/>
              <a:cs typeface="Arial"/>
              <a:sym typeface="Arial"/>
            </a:endParaRPr>
          </a:p>
        </p:txBody>
      </p:sp>
      <p:sp>
        <p:nvSpPr>
          <p:cNvPr id="245" name="Google Shape;245;g192dbbcf31b_1_626"/>
          <p:cNvSpPr/>
          <p:nvPr/>
        </p:nvSpPr>
        <p:spPr>
          <a:xfrm>
            <a:off x="3692900" y="4120350"/>
            <a:ext cx="1917900" cy="633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Circulation</a:t>
            </a:r>
            <a:endParaRPr b="0" i="0" sz="1600" u="none" cap="none" strike="noStrike">
              <a:solidFill>
                <a:srgbClr val="000000"/>
              </a:solidFill>
              <a:latin typeface="Arial"/>
              <a:ea typeface="Arial"/>
              <a:cs typeface="Arial"/>
              <a:sym typeface="Arial"/>
            </a:endParaRPr>
          </a:p>
        </p:txBody>
      </p:sp>
      <p:sp>
        <p:nvSpPr>
          <p:cNvPr id="246" name="Google Shape;246;g192dbbcf31b_1_626"/>
          <p:cNvSpPr/>
          <p:nvPr/>
        </p:nvSpPr>
        <p:spPr>
          <a:xfrm>
            <a:off x="6367325" y="4120350"/>
            <a:ext cx="1917900" cy="6336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Consumption</a:t>
            </a:r>
            <a:endParaRPr b="0" i="0" sz="1600" u="none" cap="none" strike="noStrike">
              <a:solidFill>
                <a:srgbClr val="000000"/>
              </a:solidFill>
              <a:latin typeface="Arial"/>
              <a:ea typeface="Arial"/>
              <a:cs typeface="Arial"/>
              <a:sym typeface="Arial"/>
            </a:endParaRPr>
          </a:p>
        </p:txBody>
      </p:sp>
      <p:cxnSp>
        <p:nvCxnSpPr>
          <p:cNvPr id="247" name="Google Shape;247;g192dbbcf31b_1_626"/>
          <p:cNvCxnSpPr>
            <a:stCxn id="243" idx="2"/>
            <a:endCxn id="244" idx="0"/>
          </p:cNvCxnSpPr>
          <p:nvPr/>
        </p:nvCxnSpPr>
        <p:spPr>
          <a:xfrm flipH="1">
            <a:off x="2040500" y="3045975"/>
            <a:ext cx="2621700" cy="1074300"/>
          </a:xfrm>
          <a:prstGeom prst="straightConnector1">
            <a:avLst/>
          </a:prstGeom>
          <a:noFill/>
          <a:ln cap="flat" cmpd="sng" w="19050">
            <a:solidFill>
              <a:srgbClr val="6D9EEB"/>
            </a:solidFill>
            <a:prstDash val="solid"/>
            <a:round/>
            <a:headEnd len="sm" w="sm" type="none"/>
            <a:tailEnd len="med" w="med" type="triangle"/>
          </a:ln>
        </p:spPr>
      </p:cxnSp>
      <p:cxnSp>
        <p:nvCxnSpPr>
          <p:cNvPr id="248" name="Google Shape;248;g192dbbcf31b_1_626"/>
          <p:cNvCxnSpPr>
            <a:stCxn id="243" idx="2"/>
            <a:endCxn id="245" idx="0"/>
          </p:cNvCxnSpPr>
          <p:nvPr/>
        </p:nvCxnSpPr>
        <p:spPr>
          <a:xfrm flipH="1">
            <a:off x="4651700" y="3045975"/>
            <a:ext cx="10500" cy="1074300"/>
          </a:xfrm>
          <a:prstGeom prst="straightConnector1">
            <a:avLst/>
          </a:prstGeom>
          <a:noFill/>
          <a:ln cap="flat" cmpd="sng" w="19050">
            <a:solidFill>
              <a:srgbClr val="6D9EEB"/>
            </a:solidFill>
            <a:prstDash val="solid"/>
            <a:round/>
            <a:headEnd len="sm" w="sm" type="none"/>
            <a:tailEnd len="med" w="med" type="triangle"/>
          </a:ln>
        </p:spPr>
      </p:cxnSp>
      <p:cxnSp>
        <p:nvCxnSpPr>
          <p:cNvPr id="249" name="Google Shape;249;g192dbbcf31b_1_626"/>
          <p:cNvCxnSpPr>
            <a:stCxn id="243" idx="2"/>
            <a:endCxn id="246" idx="0"/>
          </p:cNvCxnSpPr>
          <p:nvPr/>
        </p:nvCxnSpPr>
        <p:spPr>
          <a:xfrm>
            <a:off x="4662200" y="3045975"/>
            <a:ext cx="2664000" cy="1074300"/>
          </a:xfrm>
          <a:prstGeom prst="straightConnector1">
            <a:avLst/>
          </a:prstGeom>
          <a:noFill/>
          <a:ln cap="flat" cmpd="sng" w="19050">
            <a:solidFill>
              <a:srgbClr val="6D9EEB"/>
            </a:solidFill>
            <a:prstDash val="solid"/>
            <a:round/>
            <a:headEnd len="sm" w="sm" type="none"/>
            <a:tailEnd len="med" w="med" type="triangle"/>
          </a:ln>
        </p:spPr>
      </p:cxnSp>
      <p:sp>
        <p:nvSpPr>
          <p:cNvPr id="250" name="Google Shape;250;g192dbbcf31b_1_626"/>
          <p:cNvSpPr txBox="1"/>
          <p:nvPr>
            <p:ph type="title"/>
          </p:nvPr>
        </p:nvSpPr>
        <p:spPr>
          <a:xfrm>
            <a:off x="108000" y="1120500"/>
            <a:ext cx="8928000" cy="999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800"/>
              <a:buNone/>
            </a:pPr>
            <a:r>
              <a:rPr b="1" lang="en-US">
                <a:solidFill>
                  <a:schemeClr val="dk2"/>
                </a:solidFill>
              </a:rPr>
              <a:t>News Literacy</a:t>
            </a:r>
            <a:endParaRPr b="1">
              <a:solidFill>
                <a:schemeClr val="dk2"/>
              </a:solidFill>
            </a:endParaRPr>
          </a:p>
          <a:p>
            <a:pPr indent="0" lvl="0" marL="0" rtl="0" algn="l">
              <a:lnSpc>
                <a:spcPct val="100000"/>
              </a:lnSpc>
              <a:spcBef>
                <a:spcPts val="0"/>
              </a:spcBef>
              <a:spcAft>
                <a:spcPts val="0"/>
              </a:spcAft>
              <a:buSzPts val="1800"/>
              <a:buNone/>
            </a:pPr>
            <a:r>
              <a:t/>
            </a:r>
            <a:endParaRPr sz="2800"/>
          </a:p>
        </p:txBody>
      </p:sp>
      <p:sp>
        <p:nvSpPr>
          <p:cNvPr id="251" name="Google Shape;251;g192dbbcf31b_1_626"/>
          <p:cNvSpPr/>
          <p:nvPr/>
        </p:nvSpPr>
        <p:spPr>
          <a:xfrm>
            <a:off x="331100" y="2523600"/>
            <a:ext cx="1531800" cy="437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Context</a:t>
            </a:r>
            <a:endParaRPr b="0" i="0" sz="1600" u="none" cap="none" strike="noStrike">
              <a:solidFill>
                <a:srgbClr val="000000"/>
              </a:solidFill>
              <a:latin typeface="Arial"/>
              <a:ea typeface="Arial"/>
              <a:cs typeface="Arial"/>
              <a:sym typeface="Arial"/>
            </a:endParaRPr>
          </a:p>
        </p:txBody>
      </p:sp>
      <p:cxnSp>
        <p:nvCxnSpPr>
          <p:cNvPr id="252" name="Google Shape;252;g192dbbcf31b_1_626"/>
          <p:cNvCxnSpPr/>
          <p:nvPr/>
        </p:nvCxnSpPr>
        <p:spPr>
          <a:xfrm rot="10800000">
            <a:off x="1862900" y="2727000"/>
            <a:ext cx="934200" cy="13800"/>
          </a:xfrm>
          <a:prstGeom prst="straightConnector1">
            <a:avLst/>
          </a:prstGeom>
          <a:noFill/>
          <a:ln cap="flat" cmpd="sng" w="19050">
            <a:solidFill>
              <a:srgbClr val="6D9EEB"/>
            </a:solidFill>
            <a:prstDash val="solid"/>
            <a:round/>
            <a:headEnd len="sm" w="sm" type="none"/>
            <a:tailEnd len="med" w="med" type="triangle"/>
          </a:ln>
        </p:spPr>
      </p:cxnSp>
      <p:sp>
        <p:nvSpPr>
          <p:cNvPr id="253" name="Google Shape;253;g192dbbcf31b_1_626"/>
          <p:cNvSpPr/>
          <p:nvPr/>
        </p:nvSpPr>
        <p:spPr>
          <a:xfrm>
            <a:off x="7504200" y="2523600"/>
            <a:ext cx="1531800" cy="437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Creation</a:t>
            </a:r>
            <a:endParaRPr b="0" i="0" sz="1600" u="none" cap="none" strike="noStrike">
              <a:solidFill>
                <a:srgbClr val="000000"/>
              </a:solidFill>
              <a:latin typeface="Arial"/>
              <a:ea typeface="Arial"/>
              <a:cs typeface="Arial"/>
              <a:sym typeface="Arial"/>
            </a:endParaRPr>
          </a:p>
        </p:txBody>
      </p:sp>
      <p:cxnSp>
        <p:nvCxnSpPr>
          <p:cNvPr id="254" name="Google Shape;254;g192dbbcf31b_1_626"/>
          <p:cNvCxnSpPr>
            <a:stCxn id="243" idx="3"/>
            <a:endCxn id="253" idx="1"/>
          </p:cNvCxnSpPr>
          <p:nvPr/>
        </p:nvCxnSpPr>
        <p:spPr>
          <a:xfrm>
            <a:off x="6527300" y="2729175"/>
            <a:ext cx="976800" cy="13200"/>
          </a:xfrm>
          <a:prstGeom prst="straightConnector1">
            <a:avLst/>
          </a:prstGeom>
          <a:noFill/>
          <a:ln cap="flat" cmpd="sng" w="19050">
            <a:solidFill>
              <a:srgbClr val="6D9EEB"/>
            </a:solidFill>
            <a:prstDash val="solid"/>
            <a:round/>
            <a:headEnd len="sm" w="sm" type="none"/>
            <a:tailEnd len="med" w="med" type="triangle"/>
          </a:ln>
        </p:spPr>
      </p:cxnSp>
      <p:sp>
        <p:nvSpPr>
          <p:cNvPr id="255" name="Google Shape;255;g192dbbcf31b_1_626"/>
          <p:cNvSpPr txBox="1"/>
          <p:nvPr/>
        </p:nvSpPr>
        <p:spPr>
          <a:xfrm>
            <a:off x="84675" y="5721050"/>
            <a:ext cx="8865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References: Tully, Melissa, Adam Maksl, Seth Ashley, Emily K. Vraga, and Stephanie Craft. "Defining and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conceptualizing news literacy." Journalism 23, no. 8 (2022): 1589-1606.</a:t>
            </a:r>
            <a:endParaRPr b="0" i="0" sz="1400" u="none" cap="none" strike="noStrike">
              <a:solidFill>
                <a:srgbClr val="000000"/>
              </a:solidFill>
              <a:latin typeface="Calibri"/>
              <a:ea typeface="Calibri"/>
              <a:cs typeface="Calibri"/>
              <a:sym typeface="Calibri"/>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192dbbcf31b_1_6"/>
          <p:cNvSpPr txBox="1"/>
          <p:nvPr>
            <p:ph type="title"/>
          </p:nvPr>
        </p:nvSpPr>
        <p:spPr>
          <a:xfrm>
            <a:off x="311700" y="1015017"/>
            <a:ext cx="8520600" cy="76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SzPct val="75757"/>
              <a:buNone/>
            </a:pPr>
            <a:r>
              <a:rPr b="1" lang="en-US"/>
              <a:t>Context</a:t>
            </a:r>
            <a:endParaRPr b="1"/>
          </a:p>
        </p:txBody>
      </p:sp>
      <p:sp>
        <p:nvSpPr>
          <p:cNvPr id="262" name="Google Shape;262;g192dbbcf31b_1_6"/>
          <p:cNvSpPr txBox="1"/>
          <p:nvPr>
            <p:ph idx="1" type="body"/>
          </p:nvPr>
        </p:nvSpPr>
        <p:spPr>
          <a:xfrm>
            <a:off x="311700" y="1669683"/>
            <a:ext cx="8520600" cy="4555200"/>
          </a:xfrm>
          <a:prstGeom prst="rect">
            <a:avLst/>
          </a:prstGeom>
          <a:noFill/>
          <a:ln>
            <a:noFill/>
          </a:ln>
        </p:spPr>
        <p:txBody>
          <a:bodyPr anchorCtr="0" anchor="t" bIns="91425" lIns="91425" spcFirstLastPara="1" rIns="91425" wrap="square" tIns="91425">
            <a:normAutofit fontScale="77500" lnSpcReduction="20000"/>
          </a:bodyPr>
          <a:lstStyle/>
          <a:p>
            <a:pPr indent="-302434" lvl="0" marL="457200" rtl="0" algn="l">
              <a:lnSpc>
                <a:spcPct val="90000"/>
              </a:lnSpc>
              <a:spcBef>
                <a:spcPts val="0"/>
              </a:spcBef>
              <a:spcAft>
                <a:spcPts val="0"/>
              </a:spcAft>
              <a:buSzPct val="51724"/>
              <a:buChar char="❏"/>
            </a:pPr>
            <a:r>
              <a:rPr lang="en-US" sz="2900"/>
              <a:t>The Social, Legal, and Economical environment in which news is produced.</a:t>
            </a:r>
            <a:endParaRPr sz="2900"/>
          </a:p>
          <a:p>
            <a:pPr indent="0" lvl="0" marL="457200" rtl="0" algn="l">
              <a:lnSpc>
                <a:spcPct val="90000"/>
              </a:lnSpc>
              <a:spcBef>
                <a:spcPts val="0"/>
              </a:spcBef>
              <a:spcAft>
                <a:spcPts val="0"/>
              </a:spcAft>
              <a:buSzPct val="80088"/>
              <a:buNone/>
            </a:pPr>
            <a:r>
              <a:t/>
            </a:r>
            <a:endParaRPr sz="2900"/>
          </a:p>
          <a:p>
            <a:pPr indent="-302434" lvl="0" marL="457200" rtl="0" algn="l">
              <a:lnSpc>
                <a:spcPct val="90000"/>
              </a:lnSpc>
              <a:spcBef>
                <a:spcPts val="0"/>
              </a:spcBef>
              <a:spcAft>
                <a:spcPts val="0"/>
              </a:spcAft>
              <a:buSzPct val="51724"/>
              <a:buChar char="❏"/>
            </a:pPr>
            <a:r>
              <a:rPr lang="en-US" sz="2900"/>
              <a:t>Economical</a:t>
            </a:r>
            <a:endParaRPr sz="2900"/>
          </a:p>
          <a:p>
            <a:pPr indent="-272903" lvl="1" marL="914400" rtl="0" algn="l">
              <a:lnSpc>
                <a:spcPct val="90000"/>
              </a:lnSpc>
              <a:spcBef>
                <a:spcPts val="0"/>
              </a:spcBef>
              <a:spcAft>
                <a:spcPts val="0"/>
              </a:spcAft>
              <a:buSzPct val="39130"/>
              <a:buChar char="❏"/>
            </a:pPr>
            <a:r>
              <a:rPr lang="en-US" sz="2300"/>
              <a:t>Strongest influence on the how news production is shaped.</a:t>
            </a:r>
            <a:endParaRPr sz="2300"/>
          </a:p>
          <a:p>
            <a:pPr indent="-272903" lvl="1" marL="914400" rtl="0" algn="l">
              <a:lnSpc>
                <a:spcPct val="90000"/>
              </a:lnSpc>
              <a:spcBef>
                <a:spcPts val="0"/>
              </a:spcBef>
              <a:spcAft>
                <a:spcPts val="0"/>
              </a:spcAft>
              <a:buSzPct val="39130"/>
              <a:buChar char="❏"/>
            </a:pPr>
            <a:r>
              <a:rPr lang="en-US" sz="2300"/>
              <a:t>Can be turn into profits by news organizations.</a:t>
            </a:r>
            <a:endParaRPr sz="2300"/>
          </a:p>
          <a:p>
            <a:pPr indent="-272903" lvl="1" marL="914400" rtl="0" algn="l">
              <a:lnSpc>
                <a:spcPct val="90000"/>
              </a:lnSpc>
              <a:spcBef>
                <a:spcPts val="0"/>
              </a:spcBef>
              <a:spcAft>
                <a:spcPts val="0"/>
              </a:spcAft>
              <a:buSzPct val="39130"/>
              <a:buChar char="❏"/>
            </a:pPr>
            <a:r>
              <a:rPr lang="en-US" sz="2300"/>
              <a:t>Advertising, technology, public reactions,etc</a:t>
            </a:r>
            <a:endParaRPr sz="2300"/>
          </a:p>
          <a:p>
            <a:pPr indent="0" lvl="0" marL="914400" rtl="0" algn="l">
              <a:lnSpc>
                <a:spcPct val="90000"/>
              </a:lnSpc>
              <a:spcBef>
                <a:spcPts val="0"/>
              </a:spcBef>
              <a:spcAft>
                <a:spcPts val="0"/>
              </a:spcAft>
              <a:buSzPct val="100981"/>
              <a:buNone/>
            </a:pPr>
            <a:r>
              <a:t/>
            </a:r>
            <a:endParaRPr sz="2300"/>
          </a:p>
          <a:p>
            <a:pPr indent="-317182" lvl="0" marL="457200" rtl="0" algn="l">
              <a:lnSpc>
                <a:spcPct val="90000"/>
              </a:lnSpc>
              <a:spcBef>
                <a:spcPts val="0"/>
              </a:spcBef>
              <a:spcAft>
                <a:spcPts val="0"/>
              </a:spcAft>
              <a:buSzPct val="56250"/>
              <a:buChar char="❏"/>
            </a:pPr>
            <a:r>
              <a:rPr lang="en-US"/>
              <a:t>Legal</a:t>
            </a:r>
            <a:endParaRPr/>
          </a:p>
          <a:p>
            <a:pPr indent="-277413" lvl="1" marL="914400" rtl="0" algn="l">
              <a:lnSpc>
                <a:spcPct val="90000"/>
              </a:lnSpc>
              <a:spcBef>
                <a:spcPts val="0"/>
              </a:spcBef>
              <a:spcAft>
                <a:spcPts val="0"/>
              </a:spcAft>
              <a:buSzPct val="41468"/>
              <a:buChar char="❏"/>
            </a:pPr>
            <a:r>
              <a:rPr lang="en-US" sz="2391"/>
              <a:t>Should follow terms of service for social media sites.</a:t>
            </a:r>
            <a:endParaRPr sz="2391"/>
          </a:p>
          <a:p>
            <a:pPr indent="-277413" lvl="1" marL="914400" rtl="0" algn="l">
              <a:lnSpc>
                <a:spcPct val="90000"/>
              </a:lnSpc>
              <a:spcBef>
                <a:spcPts val="0"/>
              </a:spcBef>
              <a:spcAft>
                <a:spcPts val="0"/>
              </a:spcAft>
              <a:buSzPct val="41468"/>
              <a:buChar char="❏"/>
            </a:pPr>
            <a:r>
              <a:rPr lang="en-US" sz="2391"/>
              <a:t>Governments influences on authors work.</a:t>
            </a:r>
            <a:endParaRPr sz="2391"/>
          </a:p>
          <a:p>
            <a:pPr indent="-277413" lvl="1" marL="914400" rtl="0" algn="l">
              <a:lnSpc>
                <a:spcPct val="90000"/>
              </a:lnSpc>
              <a:spcBef>
                <a:spcPts val="0"/>
              </a:spcBef>
              <a:spcAft>
                <a:spcPts val="0"/>
              </a:spcAft>
              <a:buSzPct val="41468"/>
              <a:buChar char="❏"/>
            </a:pPr>
            <a:r>
              <a:rPr lang="en-US" sz="2391"/>
              <a:t>Legal constraints such as libel laws, and first amendment.</a:t>
            </a:r>
            <a:endParaRPr sz="2391"/>
          </a:p>
          <a:p>
            <a:pPr indent="0" lvl="0" marL="914400" rtl="0" algn="l">
              <a:lnSpc>
                <a:spcPct val="90000"/>
              </a:lnSpc>
              <a:spcBef>
                <a:spcPts val="0"/>
              </a:spcBef>
              <a:spcAft>
                <a:spcPts val="0"/>
              </a:spcAft>
              <a:buSzPct val="97138"/>
              <a:buNone/>
            </a:pPr>
            <a:r>
              <a:t/>
            </a:r>
            <a:endParaRPr sz="2391"/>
          </a:p>
          <a:p>
            <a:pPr indent="-317182" lvl="0" marL="457200" rtl="0" algn="l">
              <a:lnSpc>
                <a:spcPct val="90000"/>
              </a:lnSpc>
              <a:spcBef>
                <a:spcPts val="0"/>
              </a:spcBef>
              <a:spcAft>
                <a:spcPts val="0"/>
              </a:spcAft>
              <a:buSzPct val="56250"/>
              <a:buChar char="❏"/>
            </a:pPr>
            <a:r>
              <a:rPr lang="en-US"/>
              <a:t>Social</a:t>
            </a:r>
            <a:endParaRPr/>
          </a:p>
          <a:p>
            <a:pPr indent="-272903" lvl="1" marL="914400" rtl="0" algn="l">
              <a:lnSpc>
                <a:spcPct val="90000"/>
              </a:lnSpc>
              <a:spcBef>
                <a:spcPts val="0"/>
              </a:spcBef>
              <a:spcAft>
                <a:spcPts val="0"/>
              </a:spcAft>
              <a:buSzPct val="39130"/>
              <a:buChar char="❏"/>
            </a:pPr>
            <a:r>
              <a:rPr lang="en-US" sz="2300"/>
              <a:t>Make use of influences to monetize the effort of content producers.</a:t>
            </a:r>
            <a:endParaRPr sz="2300"/>
          </a:p>
          <a:p>
            <a:pPr indent="-272903" lvl="1" marL="914400" rtl="0" algn="l">
              <a:lnSpc>
                <a:spcPct val="90000"/>
              </a:lnSpc>
              <a:spcBef>
                <a:spcPts val="0"/>
              </a:spcBef>
              <a:spcAft>
                <a:spcPts val="0"/>
              </a:spcAft>
              <a:buSzPct val="39130"/>
              <a:buChar char="❏"/>
            </a:pPr>
            <a:r>
              <a:rPr lang="en-US" sz="2300"/>
              <a:t>Users should have the knowledge on political and economic context of the media.</a:t>
            </a:r>
            <a:endParaRPr sz="2300"/>
          </a:p>
          <a:p>
            <a:pPr indent="0" lvl="0" marL="914400" rtl="0" algn="l">
              <a:lnSpc>
                <a:spcPct val="90000"/>
              </a:lnSpc>
              <a:spcBef>
                <a:spcPts val="0"/>
              </a:spcBef>
              <a:spcAft>
                <a:spcPts val="0"/>
              </a:spcAft>
              <a:buSzPct val="100981"/>
              <a:buNone/>
            </a:pPr>
            <a:r>
              <a:t/>
            </a:r>
            <a:endParaRPr sz="2300"/>
          </a:p>
          <a:p>
            <a:pPr indent="0" lvl="0" marL="914400" rtl="0" algn="l">
              <a:lnSpc>
                <a:spcPct val="90000"/>
              </a:lnSpc>
              <a:spcBef>
                <a:spcPts val="0"/>
              </a:spcBef>
              <a:spcAft>
                <a:spcPts val="0"/>
              </a:spcAft>
              <a:buSzPct val="100981"/>
              <a:buNone/>
            </a:pPr>
            <a:r>
              <a:t/>
            </a:r>
            <a:endParaRPr sz="2300"/>
          </a:p>
          <a:p>
            <a:pPr indent="0" lvl="0" marL="0" rtl="0" algn="l">
              <a:lnSpc>
                <a:spcPct val="90000"/>
              </a:lnSpc>
              <a:spcBef>
                <a:spcPts val="0"/>
              </a:spcBef>
              <a:spcAft>
                <a:spcPts val="0"/>
              </a:spcAft>
              <a:buSzPct val="72580"/>
              <a:buNone/>
            </a:pPr>
            <a:r>
              <a:t/>
            </a:r>
            <a:endParaRPr/>
          </a:p>
        </p:txBody>
      </p:sp>
      <p:sp>
        <p:nvSpPr>
          <p:cNvPr id="263" name="Google Shape;263;g192dbbcf31b_1_6"/>
          <p:cNvSpPr txBox="1"/>
          <p:nvPr/>
        </p:nvSpPr>
        <p:spPr>
          <a:xfrm>
            <a:off x="84675" y="5721050"/>
            <a:ext cx="8865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References: Tully, Melissa, Adam Maksl, Seth Ashley, Emily K. Vraga, and Stephanie Craft. "Defining and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conceptualizing news literacy." Journalism 23, no. 8 (2022): 1589-1606.</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192dbbcf31b_1_697"/>
          <p:cNvSpPr txBox="1"/>
          <p:nvPr>
            <p:ph type="title"/>
          </p:nvPr>
        </p:nvSpPr>
        <p:spPr>
          <a:xfrm>
            <a:off x="311700" y="1123878"/>
            <a:ext cx="8520600" cy="1017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SzPct val="75757"/>
              <a:buNone/>
            </a:pPr>
            <a:r>
              <a:rPr b="1" lang="en-US"/>
              <a:t>Context</a:t>
            </a:r>
            <a:endParaRPr b="1"/>
          </a:p>
          <a:p>
            <a:pPr indent="0" lvl="0" marL="0" rtl="0" algn="l">
              <a:lnSpc>
                <a:spcPct val="90000"/>
              </a:lnSpc>
              <a:spcBef>
                <a:spcPts val="0"/>
              </a:spcBef>
              <a:spcAft>
                <a:spcPts val="0"/>
              </a:spcAft>
              <a:buSzPct val="92030"/>
              <a:buNone/>
            </a:pPr>
            <a:r>
              <a:rPr lang="en-US" sz="3622"/>
              <a:t>Section 230 - Communication Decency Act</a:t>
            </a:r>
            <a:endParaRPr sz="3622"/>
          </a:p>
          <a:p>
            <a:pPr indent="0" lvl="0" marL="0" rtl="0" algn="l">
              <a:lnSpc>
                <a:spcPct val="90000"/>
              </a:lnSpc>
              <a:spcBef>
                <a:spcPts val="0"/>
              </a:spcBef>
              <a:spcAft>
                <a:spcPts val="0"/>
              </a:spcAft>
              <a:buSzPct val="75757"/>
              <a:buNone/>
            </a:pPr>
            <a:r>
              <a:t/>
            </a:r>
            <a:endParaRPr/>
          </a:p>
          <a:p>
            <a:pPr indent="0" lvl="0" marL="0" rtl="0" algn="l">
              <a:lnSpc>
                <a:spcPct val="90000"/>
              </a:lnSpc>
              <a:spcBef>
                <a:spcPts val="0"/>
              </a:spcBef>
              <a:spcAft>
                <a:spcPts val="0"/>
              </a:spcAft>
              <a:buSzPct val="75757"/>
              <a:buNone/>
            </a:pPr>
            <a:r>
              <a:t/>
            </a:r>
            <a:endParaRPr/>
          </a:p>
          <a:p>
            <a:pPr indent="0" lvl="0" marL="0" rtl="0" algn="l">
              <a:lnSpc>
                <a:spcPct val="90000"/>
              </a:lnSpc>
              <a:spcBef>
                <a:spcPts val="0"/>
              </a:spcBef>
              <a:spcAft>
                <a:spcPts val="0"/>
              </a:spcAft>
              <a:buSzPct val="75757"/>
              <a:buNone/>
            </a:pPr>
            <a:r>
              <a:t/>
            </a:r>
            <a:endParaRPr/>
          </a:p>
        </p:txBody>
      </p:sp>
      <p:sp>
        <p:nvSpPr>
          <p:cNvPr id="270" name="Google Shape;270;g192dbbcf31b_1_697"/>
          <p:cNvSpPr txBox="1"/>
          <p:nvPr>
            <p:ph idx="1" type="body"/>
          </p:nvPr>
        </p:nvSpPr>
        <p:spPr>
          <a:xfrm>
            <a:off x="311700" y="2367027"/>
            <a:ext cx="8520600" cy="3467100"/>
          </a:xfrm>
          <a:prstGeom prst="rect">
            <a:avLst/>
          </a:prstGeom>
          <a:noFill/>
          <a:ln>
            <a:noFill/>
          </a:ln>
        </p:spPr>
        <p:txBody>
          <a:bodyPr anchorCtr="0" anchor="t" bIns="91425" lIns="91425" spcFirstLastPara="1" rIns="91425" wrap="square" tIns="91425">
            <a:normAutofit fontScale="77500" lnSpcReduction="10000"/>
          </a:bodyPr>
          <a:lstStyle/>
          <a:p>
            <a:pPr indent="-351658" lvl="0" marL="457200" rtl="0" algn="l">
              <a:lnSpc>
                <a:spcPct val="90000"/>
              </a:lnSpc>
              <a:spcBef>
                <a:spcPts val="0"/>
              </a:spcBef>
              <a:spcAft>
                <a:spcPts val="0"/>
              </a:spcAft>
              <a:buSzPct val="86206"/>
              <a:buChar char="❏"/>
            </a:pPr>
            <a:r>
              <a:rPr lang="en-US" sz="2900"/>
              <a:t>Section 230 says that "No provider or user of an interactive computer service shall be treated as the publisher or speaker of any information provided by another information content provider".</a:t>
            </a:r>
            <a:endParaRPr sz="2900"/>
          </a:p>
          <a:p>
            <a:pPr indent="0" lvl="0" marL="457200" rtl="0" algn="l">
              <a:lnSpc>
                <a:spcPct val="90000"/>
              </a:lnSpc>
              <a:spcBef>
                <a:spcPts val="0"/>
              </a:spcBef>
              <a:spcAft>
                <a:spcPts val="0"/>
              </a:spcAft>
              <a:buSzPct val="80088"/>
              <a:buNone/>
            </a:pPr>
            <a:r>
              <a:t/>
            </a:r>
            <a:endParaRPr sz="2900"/>
          </a:p>
          <a:p>
            <a:pPr indent="0" lvl="0" marL="457200" rtl="0" algn="l">
              <a:lnSpc>
                <a:spcPct val="90000"/>
              </a:lnSpc>
              <a:spcBef>
                <a:spcPts val="0"/>
              </a:spcBef>
              <a:spcAft>
                <a:spcPts val="0"/>
              </a:spcAft>
              <a:buSzPct val="80088"/>
              <a:buNone/>
            </a:pPr>
            <a:r>
              <a:t/>
            </a:r>
            <a:endParaRPr sz="2900"/>
          </a:p>
          <a:p>
            <a:pPr indent="-351658" lvl="0" marL="457200" rtl="0" algn="l">
              <a:lnSpc>
                <a:spcPct val="90000"/>
              </a:lnSpc>
              <a:spcBef>
                <a:spcPts val="0"/>
              </a:spcBef>
              <a:spcAft>
                <a:spcPts val="0"/>
              </a:spcAft>
              <a:buSzPct val="86206"/>
              <a:buChar char="❏"/>
            </a:pPr>
            <a:r>
              <a:rPr lang="en-US" sz="2900"/>
              <a:t>Introduces and increases misinformation in social network.</a:t>
            </a:r>
            <a:endParaRPr sz="2900"/>
          </a:p>
          <a:p>
            <a:pPr indent="0" lvl="0" marL="457200" rtl="0" algn="l">
              <a:lnSpc>
                <a:spcPct val="90000"/>
              </a:lnSpc>
              <a:spcBef>
                <a:spcPts val="0"/>
              </a:spcBef>
              <a:spcAft>
                <a:spcPts val="0"/>
              </a:spcAft>
              <a:buSzPct val="80088"/>
              <a:buNone/>
            </a:pPr>
            <a:r>
              <a:t/>
            </a:r>
            <a:endParaRPr sz="2900"/>
          </a:p>
          <a:p>
            <a:pPr indent="-351658" lvl="0" marL="457200" rtl="0" algn="l">
              <a:lnSpc>
                <a:spcPct val="90000"/>
              </a:lnSpc>
              <a:spcBef>
                <a:spcPts val="0"/>
              </a:spcBef>
              <a:spcAft>
                <a:spcPts val="0"/>
              </a:spcAft>
              <a:buSzPct val="86206"/>
              <a:buChar char="❏"/>
            </a:pPr>
            <a:r>
              <a:rPr lang="en-US" sz="2900"/>
              <a:t>Introductions of labels for fact checking by social media(Twitter).</a:t>
            </a:r>
            <a:endParaRPr sz="2900"/>
          </a:p>
          <a:p>
            <a:pPr indent="0" lvl="0" marL="914400" rtl="0" algn="l">
              <a:lnSpc>
                <a:spcPct val="90000"/>
              </a:lnSpc>
              <a:spcBef>
                <a:spcPts val="0"/>
              </a:spcBef>
              <a:spcAft>
                <a:spcPts val="0"/>
              </a:spcAft>
              <a:buSzPct val="100981"/>
              <a:buNone/>
            </a:pPr>
            <a:r>
              <a:t/>
            </a:r>
            <a:endParaRPr sz="2300"/>
          </a:p>
          <a:p>
            <a:pPr indent="0" lvl="0" marL="914400" rtl="0" algn="l">
              <a:lnSpc>
                <a:spcPct val="90000"/>
              </a:lnSpc>
              <a:spcBef>
                <a:spcPts val="0"/>
              </a:spcBef>
              <a:spcAft>
                <a:spcPts val="0"/>
              </a:spcAft>
              <a:buSzPct val="100981"/>
              <a:buNone/>
            </a:pPr>
            <a:r>
              <a:t/>
            </a:r>
            <a:endParaRPr sz="2300"/>
          </a:p>
          <a:p>
            <a:pPr indent="0" lvl="0" marL="0" rtl="0" algn="l">
              <a:lnSpc>
                <a:spcPct val="90000"/>
              </a:lnSpc>
              <a:spcBef>
                <a:spcPts val="0"/>
              </a:spcBef>
              <a:spcAft>
                <a:spcPts val="0"/>
              </a:spcAft>
              <a:buSzPct val="72580"/>
              <a:buNone/>
            </a:pPr>
            <a:r>
              <a:t/>
            </a:r>
            <a:endParaRPr/>
          </a:p>
        </p:txBody>
      </p:sp>
      <p:sp>
        <p:nvSpPr>
          <p:cNvPr id="271" name="Google Shape;271;g192dbbcf31b_1_697"/>
          <p:cNvSpPr txBox="1"/>
          <p:nvPr/>
        </p:nvSpPr>
        <p:spPr>
          <a:xfrm>
            <a:off x="139050" y="5834125"/>
            <a:ext cx="8865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References: </a:t>
            </a:r>
            <a:r>
              <a:rPr b="0" i="0" lang="en-US" sz="1400" u="sng" cap="none" strike="noStrike">
                <a:solidFill>
                  <a:schemeClr val="hlink"/>
                </a:solidFill>
                <a:latin typeface="Calibri"/>
                <a:ea typeface="Calibri"/>
                <a:cs typeface="Calibri"/>
                <a:sym typeface="Calibri"/>
                <a:hlinkClick r:id="rId3"/>
              </a:rPr>
              <a:t>https://www.eff.org/issues/cda230</a:t>
            </a:r>
            <a:r>
              <a:rPr b="0" i="0" lang="en-US"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g1a10a89ce80_3_12"/>
          <p:cNvPicPr preferRelativeResize="0"/>
          <p:nvPr/>
        </p:nvPicPr>
        <p:blipFill>
          <a:blip r:embed="rId3">
            <a:alphaModFix/>
          </a:blip>
          <a:stretch>
            <a:fillRect/>
          </a:stretch>
        </p:blipFill>
        <p:spPr>
          <a:xfrm>
            <a:off x="4572000" y="1161000"/>
            <a:ext cx="4571999" cy="2200500"/>
          </a:xfrm>
          <a:prstGeom prst="rect">
            <a:avLst/>
          </a:prstGeom>
          <a:noFill/>
          <a:ln>
            <a:noFill/>
          </a:ln>
        </p:spPr>
      </p:pic>
      <p:sp>
        <p:nvSpPr>
          <p:cNvPr id="113" name="Google Shape;113;g1a10a89ce80_3_12"/>
          <p:cNvSpPr txBox="1"/>
          <p:nvPr>
            <p:ph idx="1" type="body"/>
          </p:nvPr>
        </p:nvSpPr>
        <p:spPr>
          <a:xfrm>
            <a:off x="137250" y="1890000"/>
            <a:ext cx="8869500" cy="3982500"/>
          </a:xfrm>
          <a:prstGeom prst="rect">
            <a:avLst/>
          </a:prstGeom>
        </p:spPr>
        <p:txBody>
          <a:bodyPr anchorCtr="0" anchor="t" bIns="91425" lIns="91425" spcFirstLastPara="1" rIns="91425" wrap="square" tIns="91425">
            <a:normAutofit/>
          </a:bodyPr>
          <a:lstStyle/>
          <a:p>
            <a:pPr indent="-273050" lvl="0" marL="457200" rtl="0" algn="l">
              <a:lnSpc>
                <a:spcPct val="50000"/>
              </a:lnSpc>
              <a:spcBef>
                <a:spcPts val="0"/>
              </a:spcBef>
              <a:spcAft>
                <a:spcPts val="0"/>
              </a:spcAft>
              <a:buSzPts val="700"/>
              <a:buFont typeface="Times New Roman"/>
              <a:buChar char="●"/>
            </a:pPr>
            <a:r>
              <a:rPr lang="en-US" sz="2100">
                <a:latin typeface="Times New Roman"/>
                <a:ea typeface="Times New Roman"/>
                <a:cs typeface="Times New Roman"/>
                <a:sym typeface="Times New Roman"/>
              </a:rPr>
              <a:t>Understand the key differences between misinformation and disinformation</a:t>
            </a:r>
            <a:endParaRPr sz="2100">
              <a:latin typeface="Times New Roman"/>
              <a:ea typeface="Times New Roman"/>
              <a:cs typeface="Times New Roman"/>
              <a:sym typeface="Times New Roman"/>
            </a:endParaRPr>
          </a:p>
          <a:p>
            <a:pPr indent="0" lvl="0" marL="457200" rtl="0" algn="l">
              <a:lnSpc>
                <a:spcPct val="50000"/>
              </a:lnSpc>
              <a:spcBef>
                <a:spcPts val="0"/>
              </a:spcBef>
              <a:spcAft>
                <a:spcPts val="0"/>
              </a:spcAft>
              <a:buNone/>
            </a:pPr>
            <a:r>
              <a:t/>
            </a:r>
            <a:endParaRPr sz="2100">
              <a:latin typeface="Times New Roman"/>
              <a:ea typeface="Times New Roman"/>
              <a:cs typeface="Times New Roman"/>
              <a:sym typeface="Times New Roman"/>
            </a:endParaRPr>
          </a:p>
          <a:p>
            <a:pPr indent="0" lvl="0" marL="457200" rtl="0" algn="l">
              <a:lnSpc>
                <a:spcPct val="50000"/>
              </a:lnSpc>
              <a:spcBef>
                <a:spcPts val="0"/>
              </a:spcBef>
              <a:spcAft>
                <a:spcPts val="0"/>
              </a:spcAft>
              <a:buNone/>
            </a:pPr>
            <a:r>
              <a:t/>
            </a:r>
            <a:endParaRPr sz="2100">
              <a:latin typeface="Times New Roman"/>
              <a:ea typeface="Times New Roman"/>
              <a:cs typeface="Times New Roman"/>
              <a:sym typeface="Times New Roman"/>
            </a:endParaRPr>
          </a:p>
          <a:p>
            <a:pPr indent="-273050" lvl="0" marL="457200" rtl="0" algn="l">
              <a:lnSpc>
                <a:spcPct val="50000"/>
              </a:lnSpc>
              <a:spcBef>
                <a:spcPts val="0"/>
              </a:spcBef>
              <a:spcAft>
                <a:spcPts val="0"/>
              </a:spcAft>
              <a:buSzPts val="700"/>
              <a:buFont typeface="Times New Roman"/>
              <a:buChar char="●"/>
            </a:pPr>
            <a:r>
              <a:rPr lang="en-US" sz="2100">
                <a:latin typeface="Times New Roman"/>
                <a:ea typeface="Times New Roman"/>
                <a:cs typeface="Times New Roman"/>
                <a:sym typeface="Times New Roman"/>
              </a:rPr>
              <a:t>F</a:t>
            </a:r>
            <a:r>
              <a:rPr lang="en-US" sz="2100">
                <a:latin typeface="Times New Roman"/>
                <a:ea typeface="Times New Roman"/>
                <a:cs typeface="Times New Roman"/>
                <a:sym typeface="Times New Roman"/>
              </a:rPr>
              <a:t>ake news as opposed to other sample forms of misinformation</a:t>
            </a:r>
            <a:endParaRPr sz="2100">
              <a:latin typeface="Times New Roman"/>
              <a:ea typeface="Times New Roman"/>
              <a:cs typeface="Times New Roman"/>
              <a:sym typeface="Times New Roman"/>
            </a:endParaRPr>
          </a:p>
          <a:p>
            <a:pPr indent="0" lvl="0" marL="457200" rtl="0" algn="l">
              <a:lnSpc>
                <a:spcPct val="50000"/>
              </a:lnSpc>
              <a:spcBef>
                <a:spcPts val="0"/>
              </a:spcBef>
              <a:spcAft>
                <a:spcPts val="0"/>
              </a:spcAft>
              <a:buNone/>
            </a:pPr>
            <a:r>
              <a:t/>
            </a:r>
            <a:endParaRPr sz="2100">
              <a:latin typeface="Times New Roman"/>
              <a:ea typeface="Times New Roman"/>
              <a:cs typeface="Times New Roman"/>
              <a:sym typeface="Times New Roman"/>
            </a:endParaRPr>
          </a:p>
          <a:p>
            <a:pPr indent="0" lvl="0" marL="457200" rtl="0" algn="l">
              <a:lnSpc>
                <a:spcPct val="50000"/>
              </a:lnSpc>
              <a:spcBef>
                <a:spcPts val="0"/>
              </a:spcBef>
              <a:spcAft>
                <a:spcPts val="0"/>
              </a:spcAft>
              <a:buNone/>
            </a:pPr>
            <a:r>
              <a:t/>
            </a:r>
            <a:endParaRPr sz="2100">
              <a:latin typeface="Times New Roman"/>
              <a:ea typeface="Times New Roman"/>
              <a:cs typeface="Times New Roman"/>
              <a:sym typeface="Times New Roman"/>
            </a:endParaRPr>
          </a:p>
          <a:p>
            <a:pPr indent="-273050" lvl="0" marL="457200" rtl="0" algn="l">
              <a:lnSpc>
                <a:spcPct val="50000"/>
              </a:lnSpc>
              <a:spcBef>
                <a:spcPts val="0"/>
              </a:spcBef>
              <a:spcAft>
                <a:spcPts val="0"/>
              </a:spcAft>
              <a:buSzPts val="700"/>
              <a:buFont typeface="Times New Roman"/>
              <a:buChar char="●"/>
            </a:pPr>
            <a:r>
              <a:rPr lang="en-US" sz="2100">
                <a:latin typeface="Times New Roman"/>
                <a:ea typeface="Times New Roman"/>
                <a:cs typeface="Times New Roman"/>
                <a:sym typeface="Times New Roman"/>
              </a:rPr>
              <a:t>Why Fake news is dangerous ?</a:t>
            </a:r>
            <a:endParaRPr sz="2100">
              <a:latin typeface="Times New Roman"/>
              <a:ea typeface="Times New Roman"/>
              <a:cs typeface="Times New Roman"/>
              <a:sym typeface="Times New Roman"/>
            </a:endParaRPr>
          </a:p>
          <a:p>
            <a:pPr indent="0" lvl="0" marL="457200" rtl="0" algn="l">
              <a:lnSpc>
                <a:spcPct val="50000"/>
              </a:lnSpc>
              <a:spcBef>
                <a:spcPts val="0"/>
              </a:spcBef>
              <a:spcAft>
                <a:spcPts val="0"/>
              </a:spcAft>
              <a:buNone/>
            </a:pPr>
            <a:r>
              <a:t/>
            </a:r>
            <a:endParaRPr sz="2100">
              <a:latin typeface="Times New Roman"/>
              <a:ea typeface="Times New Roman"/>
              <a:cs typeface="Times New Roman"/>
              <a:sym typeface="Times New Roman"/>
            </a:endParaRPr>
          </a:p>
          <a:p>
            <a:pPr indent="0" lvl="0" marL="457200" rtl="0" algn="l">
              <a:lnSpc>
                <a:spcPct val="50000"/>
              </a:lnSpc>
              <a:spcBef>
                <a:spcPts val="0"/>
              </a:spcBef>
              <a:spcAft>
                <a:spcPts val="0"/>
              </a:spcAft>
              <a:buNone/>
            </a:pPr>
            <a:r>
              <a:t/>
            </a:r>
            <a:endParaRPr sz="2100">
              <a:latin typeface="Times New Roman"/>
              <a:ea typeface="Times New Roman"/>
              <a:cs typeface="Times New Roman"/>
              <a:sym typeface="Times New Roman"/>
            </a:endParaRPr>
          </a:p>
          <a:p>
            <a:pPr indent="-273050" lvl="0" marL="457200" rtl="0" algn="l">
              <a:lnSpc>
                <a:spcPct val="50000"/>
              </a:lnSpc>
              <a:spcBef>
                <a:spcPts val="0"/>
              </a:spcBef>
              <a:spcAft>
                <a:spcPts val="0"/>
              </a:spcAft>
              <a:buSzPts val="700"/>
              <a:buFont typeface="Times New Roman"/>
              <a:buChar char="●"/>
            </a:pPr>
            <a:r>
              <a:rPr lang="en-US" sz="2100">
                <a:latin typeface="Times New Roman"/>
                <a:ea typeface="Times New Roman"/>
                <a:cs typeface="Times New Roman"/>
                <a:sym typeface="Times New Roman"/>
              </a:rPr>
              <a:t>Characteristics of Fake news</a:t>
            </a:r>
            <a:endParaRPr sz="2100">
              <a:latin typeface="Times New Roman"/>
              <a:ea typeface="Times New Roman"/>
              <a:cs typeface="Times New Roman"/>
              <a:sym typeface="Times New Roman"/>
            </a:endParaRPr>
          </a:p>
          <a:p>
            <a:pPr indent="0" lvl="0" marL="457200" rtl="0" algn="l">
              <a:lnSpc>
                <a:spcPct val="50000"/>
              </a:lnSpc>
              <a:spcBef>
                <a:spcPts val="0"/>
              </a:spcBef>
              <a:spcAft>
                <a:spcPts val="0"/>
              </a:spcAft>
              <a:buNone/>
            </a:pPr>
            <a:r>
              <a:t/>
            </a:r>
            <a:endParaRPr sz="2100">
              <a:latin typeface="Times New Roman"/>
              <a:ea typeface="Times New Roman"/>
              <a:cs typeface="Times New Roman"/>
              <a:sym typeface="Times New Roman"/>
            </a:endParaRPr>
          </a:p>
          <a:p>
            <a:pPr indent="0" lvl="0" marL="457200" rtl="0" algn="l">
              <a:lnSpc>
                <a:spcPct val="50000"/>
              </a:lnSpc>
              <a:spcBef>
                <a:spcPts val="0"/>
              </a:spcBef>
              <a:spcAft>
                <a:spcPts val="0"/>
              </a:spcAft>
              <a:buNone/>
            </a:pPr>
            <a:r>
              <a:t/>
            </a:r>
            <a:endParaRPr sz="2100">
              <a:latin typeface="Times New Roman"/>
              <a:ea typeface="Times New Roman"/>
              <a:cs typeface="Times New Roman"/>
              <a:sym typeface="Times New Roman"/>
            </a:endParaRPr>
          </a:p>
          <a:p>
            <a:pPr indent="-273050" lvl="0" marL="457200" rtl="0" algn="l">
              <a:lnSpc>
                <a:spcPct val="50000"/>
              </a:lnSpc>
              <a:spcBef>
                <a:spcPts val="0"/>
              </a:spcBef>
              <a:spcAft>
                <a:spcPts val="0"/>
              </a:spcAft>
              <a:buSzPts val="700"/>
              <a:buFont typeface="Times New Roman"/>
              <a:buChar char="●"/>
            </a:pPr>
            <a:r>
              <a:rPr lang="en-US" sz="2100">
                <a:latin typeface="Times New Roman"/>
                <a:ea typeface="Times New Roman"/>
                <a:cs typeface="Times New Roman"/>
                <a:sym typeface="Times New Roman"/>
              </a:rPr>
              <a:t>Examples of  truthful vs fake news</a:t>
            </a:r>
            <a:endParaRPr sz="2100">
              <a:latin typeface="Times New Roman"/>
              <a:ea typeface="Times New Roman"/>
              <a:cs typeface="Times New Roman"/>
              <a:sym typeface="Times New Roman"/>
            </a:endParaRPr>
          </a:p>
          <a:p>
            <a:pPr indent="0" lvl="0" marL="457200" rtl="0" algn="l">
              <a:lnSpc>
                <a:spcPct val="50000"/>
              </a:lnSpc>
              <a:spcBef>
                <a:spcPts val="0"/>
              </a:spcBef>
              <a:spcAft>
                <a:spcPts val="0"/>
              </a:spcAft>
              <a:buNone/>
            </a:pPr>
            <a:r>
              <a:t/>
            </a:r>
            <a:endParaRPr sz="2100">
              <a:latin typeface="Times New Roman"/>
              <a:ea typeface="Times New Roman"/>
              <a:cs typeface="Times New Roman"/>
              <a:sym typeface="Times New Roman"/>
            </a:endParaRPr>
          </a:p>
          <a:p>
            <a:pPr indent="0" lvl="0" marL="457200" rtl="0" algn="l">
              <a:lnSpc>
                <a:spcPct val="50000"/>
              </a:lnSpc>
              <a:spcBef>
                <a:spcPts val="0"/>
              </a:spcBef>
              <a:spcAft>
                <a:spcPts val="0"/>
              </a:spcAft>
              <a:buNone/>
            </a:pPr>
            <a:r>
              <a:t/>
            </a:r>
            <a:endParaRPr sz="2100">
              <a:latin typeface="Times New Roman"/>
              <a:ea typeface="Times New Roman"/>
              <a:cs typeface="Times New Roman"/>
              <a:sym typeface="Times New Roman"/>
            </a:endParaRPr>
          </a:p>
          <a:p>
            <a:pPr indent="-273050" lvl="0" marL="457200" rtl="0" algn="l">
              <a:lnSpc>
                <a:spcPct val="50000"/>
              </a:lnSpc>
              <a:spcBef>
                <a:spcPts val="0"/>
              </a:spcBef>
              <a:spcAft>
                <a:spcPts val="0"/>
              </a:spcAft>
              <a:buSzPts val="700"/>
              <a:buFont typeface="Times New Roman"/>
              <a:buChar char="●"/>
            </a:pPr>
            <a:r>
              <a:rPr lang="en-US" sz="2100">
                <a:latin typeface="Times New Roman"/>
                <a:ea typeface="Times New Roman"/>
                <a:cs typeface="Times New Roman"/>
                <a:sym typeface="Times New Roman"/>
              </a:rPr>
              <a:t>News Literacy and 5C’s</a:t>
            </a:r>
            <a:endParaRPr sz="2100">
              <a:latin typeface="Times New Roman"/>
              <a:ea typeface="Times New Roman"/>
              <a:cs typeface="Times New Roman"/>
              <a:sym typeface="Times New Roman"/>
            </a:endParaRPr>
          </a:p>
          <a:p>
            <a:pPr indent="0" lvl="0" marL="457200" rtl="0" algn="l">
              <a:lnSpc>
                <a:spcPct val="50000"/>
              </a:lnSpc>
              <a:spcBef>
                <a:spcPts val="0"/>
              </a:spcBef>
              <a:spcAft>
                <a:spcPts val="0"/>
              </a:spcAft>
              <a:buNone/>
            </a:pPr>
            <a:r>
              <a:t/>
            </a:r>
            <a:endParaRPr sz="2100">
              <a:latin typeface="Times New Roman"/>
              <a:ea typeface="Times New Roman"/>
              <a:cs typeface="Times New Roman"/>
              <a:sym typeface="Times New Roman"/>
            </a:endParaRPr>
          </a:p>
          <a:p>
            <a:pPr indent="0" lvl="0" marL="457200" rtl="0" algn="l">
              <a:lnSpc>
                <a:spcPct val="50000"/>
              </a:lnSpc>
              <a:spcBef>
                <a:spcPts val="0"/>
              </a:spcBef>
              <a:spcAft>
                <a:spcPts val="0"/>
              </a:spcAft>
              <a:buNone/>
            </a:pPr>
            <a:r>
              <a:t/>
            </a:r>
            <a:endParaRPr sz="2100">
              <a:latin typeface="Times New Roman"/>
              <a:ea typeface="Times New Roman"/>
              <a:cs typeface="Times New Roman"/>
              <a:sym typeface="Times New Roman"/>
            </a:endParaRPr>
          </a:p>
          <a:p>
            <a:pPr indent="-273050" lvl="0" marL="457200" rtl="0" algn="l">
              <a:lnSpc>
                <a:spcPct val="50000"/>
              </a:lnSpc>
              <a:spcBef>
                <a:spcPts val="0"/>
              </a:spcBef>
              <a:spcAft>
                <a:spcPts val="0"/>
              </a:spcAft>
              <a:buSzPts val="700"/>
              <a:buFont typeface="Times New Roman"/>
              <a:buChar char="●"/>
            </a:pPr>
            <a:r>
              <a:rPr lang="en-US" sz="2100">
                <a:latin typeface="Times New Roman"/>
                <a:ea typeface="Times New Roman"/>
                <a:cs typeface="Times New Roman"/>
                <a:sym typeface="Times New Roman"/>
              </a:rPr>
              <a:t>Present experiments and feature proposed result to detect fake news.</a:t>
            </a:r>
            <a:endParaRPr sz="21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9312774580_2_0"/>
          <p:cNvSpPr txBox="1"/>
          <p:nvPr>
            <p:ph type="title"/>
          </p:nvPr>
        </p:nvSpPr>
        <p:spPr>
          <a:xfrm>
            <a:off x="311700" y="913600"/>
            <a:ext cx="8520600" cy="7950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3000"/>
              <a:buNone/>
            </a:pPr>
            <a:r>
              <a:rPr b="1" lang="en-US" sz="3950"/>
              <a:t>Creation</a:t>
            </a:r>
            <a:endParaRPr b="1" sz="3950"/>
          </a:p>
        </p:txBody>
      </p:sp>
      <p:sp>
        <p:nvSpPr>
          <p:cNvPr id="278" name="Google Shape;278;g19312774580_2_0"/>
          <p:cNvSpPr txBox="1"/>
          <p:nvPr>
            <p:ph idx="1" type="body"/>
          </p:nvPr>
        </p:nvSpPr>
        <p:spPr>
          <a:xfrm>
            <a:off x="311700" y="1575325"/>
            <a:ext cx="8520600" cy="47142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just">
              <a:lnSpc>
                <a:spcPct val="115000"/>
              </a:lnSpc>
              <a:spcBef>
                <a:spcPts val="0"/>
              </a:spcBef>
              <a:spcAft>
                <a:spcPts val="0"/>
              </a:spcAft>
              <a:buSzPct val="81818"/>
              <a:buNone/>
            </a:pPr>
            <a:r>
              <a:rPr lang="en-US" sz="8800">
                <a:solidFill>
                  <a:srgbClr val="000000"/>
                </a:solidFill>
              </a:rPr>
              <a:t>The process of engaging in conceiving, reporting and creating news</a:t>
            </a:r>
            <a:r>
              <a:rPr b="1" lang="en-US" sz="8800">
                <a:solidFill>
                  <a:srgbClr val="000000"/>
                </a:solidFill>
              </a:rPr>
              <a:t>.</a:t>
            </a:r>
            <a:endParaRPr b="1" sz="8800">
              <a:solidFill>
                <a:srgbClr val="000000"/>
              </a:solidFill>
            </a:endParaRPr>
          </a:p>
          <a:p>
            <a:pPr indent="0" lvl="0" marL="0" rtl="0" algn="just">
              <a:lnSpc>
                <a:spcPct val="115000"/>
              </a:lnSpc>
              <a:spcBef>
                <a:spcPts val="0"/>
              </a:spcBef>
              <a:spcAft>
                <a:spcPts val="0"/>
              </a:spcAft>
              <a:buSzPct val="81818"/>
              <a:buNone/>
            </a:pPr>
            <a:r>
              <a:t/>
            </a:r>
            <a:endParaRPr b="1" sz="8800">
              <a:solidFill>
                <a:srgbClr val="000000"/>
              </a:solidFill>
            </a:endParaRPr>
          </a:p>
          <a:p>
            <a:pPr indent="-368300" lvl="0" marL="457200" rtl="0" algn="just">
              <a:lnSpc>
                <a:spcPct val="115000"/>
              </a:lnSpc>
              <a:spcBef>
                <a:spcPts val="0"/>
              </a:spcBef>
              <a:spcAft>
                <a:spcPts val="0"/>
              </a:spcAft>
              <a:buClr>
                <a:srgbClr val="000000"/>
              </a:buClr>
              <a:buSzPct val="100000"/>
              <a:buChar char="❏"/>
            </a:pPr>
            <a:r>
              <a:rPr b="1" lang="en-US" sz="8800">
                <a:solidFill>
                  <a:srgbClr val="000000"/>
                </a:solidFill>
              </a:rPr>
              <a:t>Creators - </a:t>
            </a:r>
            <a:r>
              <a:rPr lang="en-US" sz="8800">
                <a:solidFill>
                  <a:srgbClr val="000000"/>
                </a:solidFill>
              </a:rPr>
              <a:t>traditional journalists, citizen journalists, bloggers, influencers, aggregators, machine generated news from algorithms</a:t>
            </a:r>
            <a:endParaRPr sz="8800">
              <a:solidFill>
                <a:srgbClr val="000000"/>
              </a:solidFill>
            </a:endParaRPr>
          </a:p>
          <a:p>
            <a:pPr indent="0" lvl="0" marL="457200" rtl="0" algn="just">
              <a:lnSpc>
                <a:spcPct val="115000"/>
              </a:lnSpc>
              <a:spcBef>
                <a:spcPts val="0"/>
              </a:spcBef>
              <a:spcAft>
                <a:spcPts val="0"/>
              </a:spcAft>
              <a:buSzPct val="106194"/>
              <a:buNone/>
            </a:pPr>
            <a:r>
              <a:t/>
            </a:r>
            <a:endParaRPr sz="6780">
              <a:solidFill>
                <a:srgbClr val="000000"/>
              </a:solidFill>
            </a:endParaRPr>
          </a:p>
          <a:p>
            <a:pPr indent="-368300" lvl="0" marL="457200" rtl="0" algn="just">
              <a:lnSpc>
                <a:spcPct val="115000"/>
              </a:lnSpc>
              <a:spcBef>
                <a:spcPts val="0"/>
              </a:spcBef>
              <a:spcAft>
                <a:spcPts val="0"/>
              </a:spcAft>
              <a:buClr>
                <a:srgbClr val="000000"/>
              </a:buClr>
              <a:buSzPct val="100000"/>
              <a:buChar char="❏"/>
            </a:pPr>
            <a:r>
              <a:rPr b="1" lang="en-US" sz="8800">
                <a:solidFill>
                  <a:srgbClr val="000000"/>
                </a:solidFill>
              </a:rPr>
              <a:t>Influencing factors</a:t>
            </a:r>
            <a:endParaRPr b="1" sz="8800">
              <a:solidFill>
                <a:srgbClr val="000000"/>
              </a:solidFill>
            </a:endParaRPr>
          </a:p>
          <a:p>
            <a:pPr indent="0" lvl="0" marL="457200" rtl="0" algn="just">
              <a:lnSpc>
                <a:spcPct val="115000"/>
              </a:lnSpc>
              <a:spcBef>
                <a:spcPts val="0"/>
              </a:spcBef>
              <a:spcAft>
                <a:spcPts val="0"/>
              </a:spcAft>
              <a:buSzPct val="257142"/>
              <a:buNone/>
            </a:pPr>
            <a:r>
              <a:t/>
            </a:r>
            <a:endParaRPr b="1" sz="2800">
              <a:solidFill>
                <a:srgbClr val="000000"/>
              </a:solidFill>
            </a:endParaRPr>
          </a:p>
          <a:p>
            <a:pPr indent="-342900" lvl="1" marL="914400" rtl="0" algn="just">
              <a:lnSpc>
                <a:spcPct val="115000"/>
              </a:lnSpc>
              <a:spcBef>
                <a:spcPts val="0"/>
              </a:spcBef>
              <a:spcAft>
                <a:spcPts val="0"/>
              </a:spcAft>
              <a:buClr>
                <a:srgbClr val="000000"/>
              </a:buClr>
              <a:buSzPct val="100000"/>
              <a:buChar char="❏"/>
            </a:pPr>
            <a:r>
              <a:rPr b="1" lang="en-US" sz="7200">
                <a:solidFill>
                  <a:srgbClr val="000000"/>
                </a:solidFill>
              </a:rPr>
              <a:t>Backgrounds of news creators</a:t>
            </a:r>
            <a:endParaRPr b="1" sz="7200">
              <a:solidFill>
                <a:srgbClr val="000000"/>
              </a:solidFill>
            </a:endParaRPr>
          </a:p>
          <a:p>
            <a:pPr indent="0" lvl="0" marL="914400" rtl="0" algn="just">
              <a:lnSpc>
                <a:spcPct val="115000"/>
              </a:lnSpc>
              <a:spcBef>
                <a:spcPts val="0"/>
              </a:spcBef>
              <a:spcAft>
                <a:spcPts val="0"/>
              </a:spcAft>
              <a:buSzPct val="100000"/>
              <a:buNone/>
            </a:pPr>
            <a:r>
              <a:rPr lang="en-US" sz="7200">
                <a:solidFill>
                  <a:srgbClr val="000000"/>
                </a:solidFill>
              </a:rPr>
              <a:t>demographic characteristics, educational attainment and socioeconomic status</a:t>
            </a:r>
            <a:endParaRPr sz="7200">
              <a:solidFill>
                <a:srgbClr val="000000"/>
              </a:solidFill>
            </a:endParaRPr>
          </a:p>
          <a:p>
            <a:pPr indent="0" lvl="0" marL="914400" rtl="0" algn="just">
              <a:lnSpc>
                <a:spcPct val="115000"/>
              </a:lnSpc>
              <a:spcBef>
                <a:spcPts val="0"/>
              </a:spcBef>
              <a:spcAft>
                <a:spcPts val="0"/>
              </a:spcAft>
              <a:buSzPct val="100000"/>
              <a:buNone/>
            </a:pPr>
            <a:r>
              <a:t/>
            </a:r>
            <a:endParaRPr sz="7200">
              <a:solidFill>
                <a:srgbClr val="000000"/>
              </a:solidFill>
            </a:endParaRPr>
          </a:p>
          <a:p>
            <a:pPr indent="-342900" lvl="0" marL="914400" rtl="0" algn="just">
              <a:lnSpc>
                <a:spcPct val="115000"/>
              </a:lnSpc>
              <a:spcBef>
                <a:spcPts val="0"/>
              </a:spcBef>
              <a:spcAft>
                <a:spcPts val="0"/>
              </a:spcAft>
              <a:buClr>
                <a:srgbClr val="000000"/>
              </a:buClr>
              <a:buSzPct val="100000"/>
              <a:buChar char="❏"/>
            </a:pPr>
            <a:r>
              <a:rPr b="1" lang="en-US" sz="7200">
                <a:solidFill>
                  <a:srgbClr val="000000"/>
                </a:solidFill>
              </a:rPr>
              <a:t>Professional values</a:t>
            </a:r>
            <a:endParaRPr b="1" sz="7200">
              <a:solidFill>
                <a:srgbClr val="000000"/>
              </a:solidFill>
            </a:endParaRPr>
          </a:p>
          <a:p>
            <a:pPr indent="0" lvl="0" marL="914400" rtl="0" algn="just">
              <a:lnSpc>
                <a:spcPct val="115000"/>
              </a:lnSpc>
              <a:spcBef>
                <a:spcPts val="0"/>
              </a:spcBef>
              <a:spcAft>
                <a:spcPts val="0"/>
              </a:spcAft>
              <a:buSzPct val="100000"/>
              <a:buNone/>
            </a:pPr>
            <a:r>
              <a:rPr lang="en-US" sz="7200">
                <a:solidFill>
                  <a:srgbClr val="000000"/>
                </a:solidFill>
              </a:rPr>
              <a:t>guided by norms such as objective behavior showcasing the dominant perspective and decision-making ability</a:t>
            </a:r>
            <a:endParaRPr sz="7200">
              <a:solidFill>
                <a:srgbClr val="000000"/>
              </a:solidFill>
            </a:endParaRPr>
          </a:p>
          <a:p>
            <a:pPr indent="0" lvl="0" marL="914400" rtl="0" algn="just">
              <a:lnSpc>
                <a:spcPct val="115000"/>
              </a:lnSpc>
              <a:spcBef>
                <a:spcPts val="0"/>
              </a:spcBef>
              <a:spcAft>
                <a:spcPts val="0"/>
              </a:spcAft>
              <a:buSzPct val="100000"/>
              <a:buNone/>
            </a:pPr>
            <a:r>
              <a:t/>
            </a:r>
            <a:endParaRPr sz="7200">
              <a:solidFill>
                <a:srgbClr val="000000"/>
              </a:solidFill>
            </a:endParaRPr>
          </a:p>
          <a:p>
            <a:pPr indent="-342900" lvl="0" marL="914400" rtl="0" algn="just">
              <a:lnSpc>
                <a:spcPct val="115000"/>
              </a:lnSpc>
              <a:spcBef>
                <a:spcPts val="0"/>
              </a:spcBef>
              <a:spcAft>
                <a:spcPts val="0"/>
              </a:spcAft>
              <a:buClr>
                <a:srgbClr val="000000"/>
              </a:buClr>
              <a:buSzPct val="100000"/>
              <a:buChar char="❏"/>
            </a:pPr>
            <a:r>
              <a:rPr b="1" lang="en-US" sz="7200">
                <a:solidFill>
                  <a:srgbClr val="000000"/>
                </a:solidFill>
              </a:rPr>
              <a:t>Work routines</a:t>
            </a:r>
            <a:endParaRPr b="1" sz="7200">
              <a:solidFill>
                <a:srgbClr val="000000"/>
              </a:solidFill>
            </a:endParaRPr>
          </a:p>
          <a:p>
            <a:pPr indent="0" lvl="0" marL="914400" rtl="0" algn="just">
              <a:lnSpc>
                <a:spcPct val="115000"/>
              </a:lnSpc>
              <a:spcBef>
                <a:spcPts val="0"/>
              </a:spcBef>
              <a:spcAft>
                <a:spcPts val="0"/>
              </a:spcAft>
              <a:buSzPct val="100000"/>
              <a:buNone/>
            </a:pPr>
            <a:r>
              <a:rPr lang="en-US" sz="7200">
                <a:solidFill>
                  <a:srgbClr val="000000"/>
                </a:solidFill>
              </a:rPr>
              <a:t>determine the newsworthiness using standard elements and present the news to capture audience’s attention</a:t>
            </a:r>
            <a:endParaRPr sz="7200">
              <a:solidFill>
                <a:srgbClr val="000000"/>
              </a:solidFill>
            </a:endParaRPr>
          </a:p>
          <a:p>
            <a:pPr indent="0" lvl="0" marL="914400" rtl="0" algn="just">
              <a:lnSpc>
                <a:spcPct val="115000"/>
              </a:lnSpc>
              <a:spcBef>
                <a:spcPts val="0"/>
              </a:spcBef>
              <a:spcAft>
                <a:spcPts val="0"/>
              </a:spcAft>
              <a:buSzPct val="100000"/>
              <a:buNone/>
            </a:pPr>
            <a:r>
              <a:t/>
            </a:r>
            <a:endParaRPr sz="7200">
              <a:solidFill>
                <a:srgbClr val="000000"/>
              </a:solidFill>
            </a:endParaRPr>
          </a:p>
          <a:p>
            <a:pPr indent="0" lvl="0" marL="457200" rtl="0" algn="just">
              <a:lnSpc>
                <a:spcPct val="115000"/>
              </a:lnSpc>
              <a:spcBef>
                <a:spcPts val="0"/>
              </a:spcBef>
              <a:spcAft>
                <a:spcPts val="0"/>
              </a:spcAft>
              <a:buSzPct val="342857"/>
              <a:buNone/>
            </a:pPr>
            <a:r>
              <a:t/>
            </a:r>
            <a:endParaRPr b="1" sz="2100">
              <a:solidFill>
                <a:srgbClr val="000000"/>
              </a:solidFill>
            </a:endParaRPr>
          </a:p>
          <a:p>
            <a:pPr indent="0" lvl="0" marL="457200" rtl="0" algn="just">
              <a:lnSpc>
                <a:spcPct val="115000"/>
              </a:lnSpc>
              <a:spcBef>
                <a:spcPts val="0"/>
              </a:spcBef>
              <a:spcAft>
                <a:spcPts val="0"/>
              </a:spcAft>
              <a:buSzPct val="342857"/>
              <a:buNone/>
            </a:pPr>
            <a:r>
              <a:t/>
            </a:r>
            <a:endParaRPr b="1" sz="2100">
              <a:solidFill>
                <a:srgbClr val="000000"/>
              </a:solidFill>
            </a:endParaRPr>
          </a:p>
          <a:p>
            <a:pPr indent="0" lvl="0" marL="457200" rtl="0" algn="just">
              <a:lnSpc>
                <a:spcPct val="115000"/>
              </a:lnSpc>
              <a:spcBef>
                <a:spcPts val="0"/>
              </a:spcBef>
              <a:spcAft>
                <a:spcPts val="0"/>
              </a:spcAft>
              <a:buSzPct val="342857"/>
              <a:buNone/>
            </a:pPr>
            <a:r>
              <a:t/>
            </a:r>
            <a:endParaRPr b="1" sz="2100">
              <a:solidFill>
                <a:srgbClr val="000000"/>
              </a:solidFill>
            </a:endParaRPr>
          </a:p>
          <a:p>
            <a:pPr indent="0" lvl="0" marL="0" rtl="0" algn="just">
              <a:lnSpc>
                <a:spcPct val="115000"/>
              </a:lnSpc>
              <a:spcBef>
                <a:spcPts val="0"/>
              </a:spcBef>
              <a:spcAft>
                <a:spcPts val="0"/>
              </a:spcAft>
              <a:buSzPct val="342857"/>
              <a:buNone/>
            </a:pPr>
            <a:r>
              <a:t/>
            </a:r>
            <a:endParaRPr sz="2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19312774580_4_0"/>
          <p:cNvSpPr txBox="1"/>
          <p:nvPr>
            <p:ph type="title"/>
          </p:nvPr>
        </p:nvSpPr>
        <p:spPr>
          <a:xfrm>
            <a:off x="311700" y="852800"/>
            <a:ext cx="8520600" cy="128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b="1" lang="en-US" sz="3950">
                <a:solidFill>
                  <a:srgbClr val="09347A"/>
                </a:solidFill>
              </a:rPr>
              <a:t>Creation</a:t>
            </a:r>
            <a:endParaRPr b="1" sz="3950">
              <a:solidFill>
                <a:srgbClr val="09347A"/>
              </a:solidFill>
            </a:endParaRPr>
          </a:p>
          <a:p>
            <a:pPr indent="0" lvl="0" marL="0" rtl="0" algn="l">
              <a:lnSpc>
                <a:spcPct val="115000"/>
              </a:lnSpc>
              <a:spcBef>
                <a:spcPts val="1200"/>
              </a:spcBef>
              <a:spcAft>
                <a:spcPts val="0"/>
              </a:spcAft>
              <a:buSzPts val="3000"/>
              <a:buNone/>
            </a:pPr>
            <a:r>
              <a:rPr lang="en-US" sz="3150">
                <a:solidFill>
                  <a:srgbClr val="09347A"/>
                </a:solidFill>
              </a:rPr>
              <a:t>Quality Journalism</a:t>
            </a:r>
            <a:endParaRPr sz="3150">
              <a:solidFill>
                <a:srgbClr val="09347A"/>
              </a:solidFill>
            </a:endParaRPr>
          </a:p>
          <a:p>
            <a:pPr indent="0" lvl="0" marL="0" rtl="0" algn="l">
              <a:lnSpc>
                <a:spcPct val="115000"/>
              </a:lnSpc>
              <a:spcBef>
                <a:spcPts val="1200"/>
              </a:spcBef>
              <a:spcAft>
                <a:spcPts val="0"/>
              </a:spcAft>
              <a:buSzPts val="3000"/>
              <a:buNone/>
            </a:pPr>
            <a:r>
              <a:t/>
            </a:r>
            <a:endParaRPr sz="3250">
              <a:solidFill>
                <a:srgbClr val="09347A"/>
              </a:solidFill>
            </a:endParaRPr>
          </a:p>
          <a:p>
            <a:pPr indent="0" lvl="0" marL="0" rtl="0" algn="l">
              <a:lnSpc>
                <a:spcPct val="115000"/>
              </a:lnSpc>
              <a:spcBef>
                <a:spcPts val="1200"/>
              </a:spcBef>
              <a:spcAft>
                <a:spcPts val="1200"/>
              </a:spcAft>
              <a:buSzPts val="3000"/>
              <a:buNone/>
            </a:pPr>
            <a:r>
              <a:t/>
            </a:r>
            <a:endParaRPr sz="2250">
              <a:solidFill>
                <a:srgbClr val="09347A"/>
              </a:solidFill>
            </a:endParaRPr>
          </a:p>
        </p:txBody>
      </p:sp>
      <p:sp>
        <p:nvSpPr>
          <p:cNvPr id="285" name="Google Shape;285;g19312774580_4_0"/>
          <p:cNvSpPr txBox="1"/>
          <p:nvPr>
            <p:ph idx="1" type="body"/>
          </p:nvPr>
        </p:nvSpPr>
        <p:spPr>
          <a:xfrm>
            <a:off x="311700" y="2141600"/>
            <a:ext cx="8520600" cy="3950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90000"/>
              </a:lnSpc>
              <a:spcBef>
                <a:spcPts val="0"/>
              </a:spcBef>
              <a:spcAft>
                <a:spcPts val="0"/>
              </a:spcAft>
              <a:buSzPts val="1800"/>
              <a:buNone/>
            </a:pPr>
            <a:r>
              <a:t/>
            </a:r>
            <a:endParaRPr sz="2200"/>
          </a:p>
          <a:p>
            <a:pPr indent="-368300" lvl="0" marL="457200" rtl="0" algn="l">
              <a:lnSpc>
                <a:spcPct val="90000"/>
              </a:lnSpc>
              <a:spcBef>
                <a:spcPts val="0"/>
              </a:spcBef>
              <a:spcAft>
                <a:spcPts val="0"/>
              </a:spcAft>
              <a:buSzPts val="2200"/>
              <a:buChar char="❏"/>
            </a:pPr>
            <a:r>
              <a:rPr lang="en-US" sz="2200"/>
              <a:t>Multiple credible sources</a:t>
            </a:r>
            <a:endParaRPr sz="2200"/>
          </a:p>
          <a:p>
            <a:pPr indent="-368300" lvl="0" marL="457200" rtl="0" algn="l">
              <a:lnSpc>
                <a:spcPct val="90000"/>
              </a:lnSpc>
              <a:spcBef>
                <a:spcPts val="0"/>
              </a:spcBef>
              <a:spcAft>
                <a:spcPts val="0"/>
              </a:spcAft>
              <a:buSzPts val="2200"/>
              <a:buChar char="❏"/>
            </a:pPr>
            <a:r>
              <a:rPr lang="en-US" sz="2200"/>
              <a:t>Verification</a:t>
            </a:r>
            <a:endParaRPr sz="2200"/>
          </a:p>
          <a:p>
            <a:pPr indent="-368300" lvl="0" marL="457200" rtl="0" algn="l">
              <a:lnSpc>
                <a:spcPct val="90000"/>
              </a:lnSpc>
              <a:spcBef>
                <a:spcPts val="0"/>
              </a:spcBef>
              <a:spcAft>
                <a:spcPts val="0"/>
              </a:spcAft>
              <a:buSzPts val="2200"/>
              <a:buChar char="❏"/>
            </a:pPr>
            <a:r>
              <a:rPr lang="en-US" sz="2200"/>
              <a:t>Avoidance of Bias</a:t>
            </a:r>
            <a:endParaRPr sz="2200"/>
          </a:p>
          <a:p>
            <a:pPr indent="-368300" lvl="0" marL="457200" rtl="0" algn="l">
              <a:lnSpc>
                <a:spcPct val="90000"/>
              </a:lnSpc>
              <a:spcBef>
                <a:spcPts val="0"/>
              </a:spcBef>
              <a:spcAft>
                <a:spcPts val="0"/>
              </a:spcAft>
              <a:buSzPts val="2200"/>
              <a:buChar char="❏"/>
            </a:pPr>
            <a:r>
              <a:rPr lang="en-US" sz="2200"/>
              <a:t>Balance</a:t>
            </a:r>
            <a:endParaRPr sz="2200"/>
          </a:p>
          <a:p>
            <a:pPr indent="-368300" lvl="0" marL="457200" rtl="0" algn="l">
              <a:lnSpc>
                <a:spcPct val="90000"/>
              </a:lnSpc>
              <a:spcBef>
                <a:spcPts val="0"/>
              </a:spcBef>
              <a:spcAft>
                <a:spcPts val="0"/>
              </a:spcAft>
              <a:buSzPts val="2200"/>
              <a:buChar char="❏"/>
            </a:pPr>
            <a:r>
              <a:rPr lang="en-US" sz="2200"/>
              <a:t>Documentation</a:t>
            </a:r>
            <a:endParaRPr sz="2200"/>
          </a:p>
          <a:p>
            <a:pPr indent="-368300" lvl="0" marL="457200" rtl="0" algn="l">
              <a:lnSpc>
                <a:spcPct val="90000"/>
              </a:lnSpc>
              <a:spcBef>
                <a:spcPts val="0"/>
              </a:spcBef>
              <a:spcAft>
                <a:spcPts val="0"/>
              </a:spcAft>
              <a:buSzPts val="2200"/>
              <a:buChar char="❏"/>
            </a:pPr>
            <a:r>
              <a:rPr lang="en-US" sz="2200"/>
              <a:t>Context</a:t>
            </a:r>
            <a:endParaRPr sz="2200"/>
          </a:p>
          <a:p>
            <a:pPr indent="-368300" lvl="0" marL="457200" rtl="0" algn="l">
              <a:lnSpc>
                <a:spcPct val="90000"/>
              </a:lnSpc>
              <a:spcBef>
                <a:spcPts val="0"/>
              </a:spcBef>
              <a:spcAft>
                <a:spcPts val="0"/>
              </a:spcAft>
              <a:buSzPts val="2200"/>
              <a:buChar char="❏"/>
            </a:pPr>
            <a:r>
              <a:rPr lang="en-US" sz="2200"/>
              <a:t>Fairness</a:t>
            </a:r>
            <a:endParaRPr sz="2200"/>
          </a:p>
          <a:p>
            <a:pPr indent="0" lvl="0" marL="0" rtl="0" algn="l">
              <a:lnSpc>
                <a:spcPct val="90000"/>
              </a:lnSpc>
              <a:spcBef>
                <a:spcPts val="0"/>
              </a:spcBef>
              <a:spcAft>
                <a:spcPts val="0"/>
              </a:spcAft>
              <a:buSzPts val="1800"/>
              <a:buNone/>
            </a:pPr>
            <a:r>
              <a:t/>
            </a:r>
            <a:endParaRPr sz="2200"/>
          </a:p>
          <a:p>
            <a:pPr indent="0" lvl="0" marL="0" rtl="0" algn="l">
              <a:lnSpc>
                <a:spcPct val="90000"/>
              </a:lnSpc>
              <a:spcBef>
                <a:spcPts val="0"/>
              </a:spcBef>
              <a:spcAft>
                <a:spcPts val="0"/>
              </a:spcAft>
              <a:buSzPts val="1800"/>
              <a:buNone/>
            </a:pPr>
            <a:r>
              <a:t/>
            </a:r>
            <a:endParaRPr sz="2200"/>
          </a:p>
          <a:p>
            <a:pPr indent="0" lvl="0" marL="0" rtl="0" algn="l">
              <a:lnSpc>
                <a:spcPct val="90000"/>
              </a:lnSpc>
              <a:spcBef>
                <a:spcPts val="0"/>
              </a:spcBef>
              <a:spcAft>
                <a:spcPts val="0"/>
              </a:spcAft>
              <a:buSzPts val="1800"/>
              <a:buNone/>
            </a:pPr>
            <a:r>
              <a:t/>
            </a:r>
            <a:endParaRPr sz="2200"/>
          </a:p>
          <a:p>
            <a:pPr indent="0" lvl="0" marL="0" rtl="0" algn="l">
              <a:lnSpc>
                <a:spcPct val="90000"/>
              </a:lnSpc>
              <a:spcBef>
                <a:spcPts val="0"/>
              </a:spcBef>
              <a:spcAft>
                <a:spcPts val="0"/>
              </a:spcAft>
              <a:buSzPts val="1800"/>
              <a:buNone/>
            </a:pPr>
            <a:r>
              <a:t/>
            </a:r>
            <a:endParaRPr sz="2200"/>
          </a:p>
          <a:p>
            <a:pPr indent="0" lvl="0" marL="0" rtl="0" algn="l">
              <a:lnSpc>
                <a:spcPct val="90000"/>
              </a:lnSpc>
              <a:spcBef>
                <a:spcPts val="0"/>
              </a:spcBef>
              <a:spcAft>
                <a:spcPts val="0"/>
              </a:spcAft>
              <a:buSzPts val="1800"/>
              <a:buNone/>
            </a:pPr>
            <a:r>
              <a:t/>
            </a:r>
            <a:endParaRPr sz="2200"/>
          </a:p>
          <a:p>
            <a:pPr indent="0" lvl="0" marL="0" rtl="0" algn="l">
              <a:lnSpc>
                <a:spcPct val="90000"/>
              </a:lnSpc>
              <a:spcBef>
                <a:spcPts val="0"/>
              </a:spcBef>
              <a:spcAft>
                <a:spcPts val="0"/>
              </a:spcAft>
              <a:buSzPts val="1800"/>
              <a:buNone/>
            </a:pPr>
            <a:r>
              <a:t/>
            </a:r>
            <a:endParaRPr sz="2200"/>
          </a:p>
          <a:p>
            <a:pPr indent="0" lvl="0" marL="0" rtl="0" algn="l">
              <a:lnSpc>
                <a:spcPct val="90000"/>
              </a:lnSpc>
              <a:spcBef>
                <a:spcPts val="0"/>
              </a:spcBef>
              <a:spcAft>
                <a:spcPts val="0"/>
              </a:spcAft>
              <a:buSzPts val="1800"/>
              <a:buNone/>
            </a:pPr>
            <a:r>
              <a:rPr lang="en-US" sz="1700"/>
              <a:t>References: </a:t>
            </a:r>
            <a:r>
              <a:rPr lang="en-US" sz="1700" u="sng">
                <a:solidFill>
                  <a:schemeClr val="hlink"/>
                </a:solidFill>
                <a:hlinkClick r:id="rId3"/>
              </a:rPr>
              <a:t>https://library.geneseo.edu/c.php?g=644162&amp;p=4512925</a:t>
            </a:r>
            <a:endParaRPr sz="1700"/>
          </a:p>
        </p:txBody>
      </p:sp>
      <p:pic>
        <p:nvPicPr>
          <p:cNvPr id="286" name="Google Shape;286;g19312774580_4_0"/>
          <p:cNvPicPr preferRelativeResize="0"/>
          <p:nvPr/>
        </p:nvPicPr>
        <p:blipFill rotWithShape="1">
          <a:blip r:embed="rId4">
            <a:alphaModFix/>
          </a:blip>
          <a:srcRect b="0" l="0" r="0" t="0"/>
          <a:stretch/>
        </p:blipFill>
        <p:spPr>
          <a:xfrm>
            <a:off x="5744600" y="1871450"/>
            <a:ext cx="3087701" cy="3612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93856ed457_0_0"/>
          <p:cNvSpPr txBox="1"/>
          <p:nvPr>
            <p:ph type="title"/>
          </p:nvPr>
        </p:nvSpPr>
        <p:spPr>
          <a:xfrm>
            <a:off x="93150" y="951517"/>
            <a:ext cx="8520600" cy="76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SzPct val="75757"/>
              <a:buNone/>
            </a:pPr>
            <a:r>
              <a:rPr b="1" lang="en-US">
                <a:solidFill>
                  <a:srgbClr val="09347A"/>
                </a:solidFill>
              </a:rPr>
              <a:t>Content </a:t>
            </a:r>
            <a:endParaRPr b="1">
              <a:solidFill>
                <a:srgbClr val="09347A"/>
              </a:solidFill>
            </a:endParaRPr>
          </a:p>
        </p:txBody>
      </p:sp>
      <p:sp>
        <p:nvSpPr>
          <p:cNvPr id="293" name="Google Shape;293;g193856ed457_0_0"/>
          <p:cNvSpPr txBox="1"/>
          <p:nvPr/>
        </p:nvSpPr>
        <p:spPr>
          <a:xfrm>
            <a:off x="0" y="1715025"/>
            <a:ext cx="9311100" cy="506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Content is the subject and claims of the article.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Textual Bias:</a:t>
            </a:r>
            <a:endParaRPr b="1" i="0" sz="1800" u="none" cap="none" strike="noStrike">
              <a:solidFill>
                <a:schemeClr val="dk1"/>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2"/>
                  </a:ext>
                </a:extLst>
              </a:rPr>
              <a:t>Fake news content is generally short in length and easy to read for people, it includes:</a:t>
            </a:r>
            <a:endParaRPr b="0" i="0"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3"/>
                </a:ext>
              </a:extLst>
            </a:endParaRPr>
          </a:p>
          <a:p>
            <a:pPr indent="-342900" lvl="0" marL="9144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4"/>
                  </a:ext>
                </a:extLst>
              </a:rPr>
              <a:t>Repetitive words, small amounts of quotes and analytics words.</a:t>
            </a:r>
            <a:endParaRPr b="0" i="0"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5"/>
                </a:ext>
              </a:extLst>
            </a:endParaRPr>
          </a:p>
          <a:p>
            <a:pPr indent="-342900" lvl="0" marL="914400" marR="0" rtl="0" algn="l">
              <a:lnSpc>
                <a:spcPct val="100000"/>
              </a:lnSpc>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6"/>
                  </a:ext>
                </a:extLst>
              </a:rPr>
              <a:t>Buzz and emotional words.</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Visual Bias:</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Fabricated, photoshopped and emotional images. Fake articles contain images with people’s facial expression (anger, disgust, fear etc) and also may contain blurred or lower quality images due to the manipulation.</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Char char="❏"/>
            </a:pPr>
            <a:r>
              <a:rPr b="1" i="0" lang="en-US" sz="1800" u="none" cap="none" strike="noStrike">
                <a:solidFill>
                  <a:schemeClr val="dk1"/>
                </a:solidFill>
                <a:latin typeface="Calibri"/>
                <a:ea typeface="Calibri"/>
                <a:cs typeface="Calibri"/>
                <a:sym typeface="Calibri"/>
              </a:rPr>
              <a:t>Source Bias:</a:t>
            </a:r>
            <a:endParaRPr b="1" i="0" sz="18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If the sources are biased then they are more likely to publish more misleading information to support their preferences.</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References</a:t>
            </a:r>
            <a:r>
              <a:rPr b="0" i="0" lang="en-US" sz="1100" u="none" cap="none" strike="noStrike">
                <a:solidFill>
                  <a:srgbClr val="09347A"/>
                </a:solidFill>
                <a:latin typeface="Calibri"/>
                <a:ea typeface="Calibri"/>
                <a:cs typeface="Calibri"/>
                <a:sym typeface="Calibri"/>
              </a:rPr>
              <a:t>: </a:t>
            </a:r>
            <a:r>
              <a:rPr b="0" i="0" lang="en-US" sz="1100" u="sng" cap="none" strike="noStrike">
                <a:solidFill>
                  <a:schemeClr val="hlink"/>
                </a:solidFill>
                <a:latin typeface="Calibri"/>
                <a:ea typeface="Calibri"/>
                <a:cs typeface="Calibri"/>
                <a:sym typeface="Calibri"/>
                <a:hlinkClick r:id="rId3"/>
              </a:rPr>
              <a:t>https://link.springer.com/chapter/10.1007/978-3-030-72240-1_9</a:t>
            </a:r>
            <a:r>
              <a:rPr b="0" i="0" lang="en-US" sz="1100" u="none" cap="none" strike="noStrike">
                <a:solidFill>
                  <a:srgbClr val="09347A"/>
                </a:solidFill>
                <a:latin typeface="Calibri"/>
                <a:ea typeface="Calibri"/>
                <a:cs typeface="Calibri"/>
                <a:sym typeface="Calibri"/>
              </a:rPr>
              <a:t>, </a:t>
            </a:r>
            <a:r>
              <a:rPr b="0" i="0" lang="en-US" sz="1100" u="sng" cap="none" strike="noStrike">
                <a:solidFill>
                  <a:schemeClr val="hlink"/>
                </a:solidFill>
                <a:latin typeface="Calibri"/>
                <a:ea typeface="Calibri"/>
                <a:cs typeface="Calibri"/>
                <a:sym typeface="Calibri"/>
                <a:hlinkClick r:id="rId4"/>
              </a:rPr>
              <a:t>https://link.springer.com/chapter/10.1007/978-3-030-61841-4_18</a:t>
            </a:r>
            <a:endParaRPr b="0" i="0" sz="1100" u="none" cap="none" strike="noStrike">
              <a:solidFill>
                <a:srgbClr val="09347A"/>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9347A"/>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9347A"/>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193856ed457_0_17"/>
          <p:cNvSpPr txBox="1"/>
          <p:nvPr>
            <p:ph type="title"/>
          </p:nvPr>
        </p:nvSpPr>
        <p:spPr>
          <a:xfrm>
            <a:off x="0" y="951492"/>
            <a:ext cx="8520600" cy="76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400"/>
              </a:spcBef>
              <a:spcAft>
                <a:spcPts val="0"/>
              </a:spcAft>
              <a:buSzPct val="77736"/>
              <a:buNone/>
            </a:pPr>
            <a:r>
              <a:rPr b="1" lang="en-US" sz="4288">
                <a:solidFill>
                  <a:srgbClr val="09347A"/>
                </a:solidFill>
              </a:rPr>
              <a:t> </a:t>
            </a:r>
            <a:r>
              <a:rPr b="1" lang="en-US" sz="4400">
                <a:solidFill>
                  <a:srgbClr val="09347A"/>
                </a:solidFill>
              </a:rPr>
              <a:t>Circulation</a:t>
            </a:r>
            <a:endParaRPr sz="4511">
              <a:solidFill>
                <a:srgbClr val="09347A"/>
              </a:solidFill>
            </a:endParaRPr>
          </a:p>
        </p:txBody>
      </p:sp>
      <p:sp>
        <p:nvSpPr>
          <p:cNvPr id="300" name="Google Shape;300;g193856ed457_0_17"/>
          <p:cNvSpPr txBox="1"/>
          <p:nvPr>
            <p:ph idx="1" type="body"/>
          </p:nvPr>
        </p:nvSpPr>
        <p:spPr>
          <a:xfrm>
            <a:off x="311700" y="1620500"/>
            <a:ext cx="8520600" cy="437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400"/>
              </a:spcBef>
              <a:spcAft>
                <a:spcPts val="0"/>
              </a:spcAft>
              <a:buSzPts val="1800"/>
              <a:buNone/>
            </a:pPr>
            <a:r>
              <a:rPr lang="en-US" sz="1800">
                <a:solidFill>
                  <a:schemeClr val="dk1"/>
                </a:solidFill>
              </a:rPr>
              <a:t>Circulation is the distribution process of spreading fake news among people. Fake news circulation may happen both intentionally and unintentionally.</a:t>
            </a:r>
            <a:endParaRPr sz="1800">
              <a:solidFill>
                <a:schemeClr val="dk1"/>
              </a:solidFill>
            </a:endParaRPr>
          </a:p>
          <a:p>
            <a:pPr indent="-342900" lvl="0" marL="457200" rtl="0" algn="l">
              <a:lnSpc>
                <a:spcPct val="90000"/>
              </a:lnSpc>
              <a:spcBef>
                <a:spcPts val="0"/>
              </a:spcBef>
              <a:spcAft>
                <a:spcPts val="0"/>
              </a:spcAft>
              <a:buClr>
                <a:schemeClr val="dk1"/>
              </a:buClr>
              <a:buSzPts val="1800"/>
              <a:buChar char="●"/>
            </a:pPr>
            <a:r>
              <a:rPr b="1" lang="en-US" sz="1800">
                <a:solidFill>
                  <a:schemeClr val="dk1"/>
                </a:solidFill>
              </a:rPr>
              <a:t>Intentional circulation : </a:t>
            </a:r>
            <a:r>
              <a:rPr lang="en-US" sz="1800">
                <a:solidFill>
                  <a:schemeClr val="dk1"/>
                </a:solidFill>
              </a:rPr>
              <a:t>Usages bunch of fake accounts, bots and sockpuppets aiming at creating false impression, supporting each other’s false claim to confuse people.</a:t>
            </a:r>
            <a:endParaRPr sz="1800">
              <a:solidFill>
                <a:schemeClr val="dk1"/>
              </a:solidFill>
            </a:endParaRPr>
          </a:p>
          <a:p>
            <a:pPr indent="-342900" lvl="0" marL="457200" rtl="0" algn="l">
              <a:lnSpc>
                <a:spcPct val="90000"/>
              </a:lnSpc>
              <a:spcBef>
                <a:spcPts val="0"/>
              </a:spcBef>
              <a:spcAft>
                <a:spcPts val="0"/>
              </a:spcAft>
              <a:buClr>
                <a:schemeClr val="dk1"/>
              </a:buClr>
              <a:buSzPts val="1800"/>
              <a:buChar char="●"/>
            </a:pPr>
            <a:r>
              <a:rPr b="1" lang="en-US" sz="1800">
                <a:solidFill>
                  <a:schemeClr val="dk1"/>
                </a:solidFill>
              </a:rPr>
              <a:t>Unintentional circulation: </a:t>
            </a:r>
            <a:r>
              <a:rPr lang="en-US" sz="1800">
                <a:solidFill>
                  <a:schemeClr val="dk1"/>
                </a:solidFill>
              </a:rPr>
              <a:t>People’s lack of judgement, confused by attractive content, headline and their own bias contribute to the circulation of fake news.Rise and popularity of social media platform accelerate the circulation speed of fake news.</a:t>
            </a:r>
            <a:endParaRPr sz="1800">
              <a:solidFill>
                <a:schemeClr val="dk1"/>
              </a:solidFill>
            </a:endParaRPr>
          </a:p>
          <a:p>
            <a:pPr indent="0" lvl="0" marL="457200" rtl="0" algn="l">
              <a:lnSpc>
                <a:spcPct val="90000"/>
              </a:lnSpc>
              <a:spcBef>
                <a:spcPts val="0"/>
              </a:spcBef>
              <a:spcAft>
                <a:spcPts val="0"/>
              </a:spcAft>
              <a:buSzPts val="1800"/>
              <a:buNone/>
            </a:pPr>
            <a:r>
              <a:t/>
            </a:r>
            <a:endParaRPr sz="1800">
              <a:solidFill>
                <a:schemeClr val="dk1"/>
              </a:solidFill>
            </a:endParaRPr>
          </a:p>
          <a:p>
            <a:pPr indent="0" lvl="0" marL="0" rtl="0" algn="l">
              <a:lnSpc>
                <a:spcPct val="90000"/>
              </a:lnSpc>
              <a:spcBef>
                <a:spcPts val="0"/>
              </a:spcBef>
              <a:spcAft>
                <a:spcPts val="0"/>
              </a:spcAft>
              <a:buSzPts val="1800"/>
              <a:buNone/>
            </a:pPr>
            <a:r>
              <a:rPr b="1" lang="en-US" sz="1800">
                <a:solidFill>
                  <a:schemeClr val="dk1"/>
                </a:solidFill>
                <a:extLst>
                  <a:ext uri="http://customooxmlschemas.google.com/">
                    <go:slidesCustomData xmlns:go="http://customooxmlschemas.google.com/" textRoundtripDataId="7"/>
                  </a:ext>
                </a:extLst>
              </a:rPr>
              <a:t>Recommender algorithm:</a:t>
            </a:r>
            <a:r>
              <a:rPr lang="en-US" sz="1800">
                <a:solidFill>
                  <a:schemeClr val="dk1"/>
                </a:solidFill>
                <a:extLst>
                  <a:ext uri="http://customooxmlschemas.google.com/">
                    <go:slidesCustomData xmlns:go="http://customooxmlschemas.google.com/" textRoundtripDataId="8"/>
                  </a:ext>
                </a:extLst>
              </a:rPr>
              <a:t> The recommender algorithm ensures more personalized content to users, which can lead to the Filter Bubble effect /Echo-chamber effect.</a:t>
            </a:r>
            <a:endParaRPr sz="1800">
              <a:solidFill>
                <a:schemeClr val="dk1"/>
              </a:solidFill>
              <a:extLst>
                <a:ext uri="http://customooxmlschemas.google.com/">
                  <go:slidesCustomData xmlns:go="http://customooxmlschemas.google.com/" textRoundtripDataId="9"/>
                </a:ext>
              </a:extLst>
            </a:endParaRPr>
          </a:p>
          <a:p>
            <a:pPr indent="0" lvl="0" marL="0" rtl="0" algn="l">
              <a:lnSpc>
                <a:spcPct val="90000"/>
              </a:lnSpc>
              <a:spcBef>
                <a:spcPts val="0"/>
              </a:spcBef>
              <a:spcAft>
                <a:spcPts val="0"/>
              </a:spcAft>
              <a:buSzPts val="1800"/>
              <a:buNone/>
            </a:pPr>
            <a:r>
              <a:t/>
            </a:r>
            <a:endParaRPr sz="1800">
              <a:solidFill>
                <a:schemeClr val="dk1"/>
              </a:solidFill>
              <a:extLst>
                <a:ext uri="http://customooxmlschemas.google.com/">
                  <go:slidesCustomData xmlns:go="http://customooxmlschemas.google.com/" textRoundtripDataId="10"/>
                </a:ext>
              </a:extLst>
            </a:endParaRPr>
          </a:p>
          <a:p>
            <a:pPr indent="0" lvl="0" marL="0" rtl="0" algn="l">
              <a:lnSpc>
                <a:spcPct val="90000"/>
              </a:lnSpc>
              <a:spcBef>
                <a:spcPts val="0"/>
              </a:spcBef>
              <a:spcAft>
                <a:spcPts val="0"/>
              </a:spcAft>
              <a:buSzPts val="1800"/>
              <a:buNone/>
            </a:pPr>
            <a:r>
              <a:rPr b="1" lang="en-US" sz="1800">
                <a:solidFill>
                  <a:schemeClr val="dk1"/>
                </a:solidFill>
                <a:extLst>
                  <a:ext uri="http://customooxmlschemas.google.com/">
                    <go:slidesCustomData xmlns:go="http://customooxmlschemas.google.com/" textRoundtripDataId="11"/>
                  </a:ext>
                </a:extLst>
              </a:rPr>
              <a:t>Echo-chamber effect: </a:t>
            </a:r>
            <a:r>
              <a:rPr lang="en-US" sz="1800">
                <a:solidFill>
                  <a:schemeClr val="dk1"/>
                </a:solidFill>
                <a:extLst>
                  <a:ext uri="http://customooxmlschemas.google.com/">
                    <go:slidesCustomData xmlns:go="http://customooxmlschemas.google.com/" textRoundtripDataId="12"/>
                  </a:ext>
                </a:extLst>
              </a:rPr>
              <a:t>People are frequently exposed to content that agrees with their belief. So,  people may receive fake content many times from different channels and can even make it “go viral” also.</a:t>
            </a:r>
            <a:endParaRPr sz="1800">
              <a:solidFill>
                <a:schemeClr val="dk1"/>
              </a:solidFill>
              <a:extLst>
                <a:ext uri="http://customooxmlschemas.google.com/">
                  <go:slidesCustomData xmlns:go="http://customooxmlschemas.google.com/" textRoundtripDataId="13"/>
                </a:ext>
              </a:extLst>
            </a:endParaRPr>
          </a:p>
          <a:p>
            <a:pPr indent="0" lvl="0" marL="0" rtl="0" algn="l">
              <a:lnSpc>
                <a:spcPct val="90000"/>
              </a:lnSpc>
              <a:spcBef>
                <a:spcPts val="0"/>
              </a:spcBef>
              <a:spcAft>
                <a:spcPts val="0"/>
              </a:spcAft>
              <a:buSzPts val="1800"/>
              <a:buNone/>
            </a:pPr>
            <a:r>
              <a:t/>
            </a:r>
            <a:endParaRPr sz="1800">
              <a:solidFill>
                <a:srgbClr val="09347A"/>
              </a:solidFill>
              <a:extLst>
                <a:ext uri="http://customooxmlschemas.google.com/">
                  <go:slidesCustomData xmlns:go="http://customooxmlschemas.google.com/" textRoundtripDataId="14"/>
                </a:ext>
              </a:extLst>
            </a:endParaRPr>
          </a:p>
          <a:p>
            <a:pPr indent="0" lvl="0" marL="0" rtl="0" algn="l">
              <a:lnSpc>
                <a:spcPct val="90000"/>
              </a:lnSpc>
              <a:spcBef>
                <a:spcPts val="0"/>
              </a:spcBef>
              <a:spcAft>
                <a:spcPts val="0"/>
              </a:spcAft>
              <a:buSzPts val="1800"/>
              <a:buNone/>
            </a:pPr>
            <a:r>
              <a:rPr lang="en-US" sz="1200">
                <a:solidFill>
                  <a:schemeClr val="dk1"/>
                </a:solidFill>
              </a:rPr>
              <a:t>References</a:t>
            </a:r>
            <a:r>
              <a:rPr lang="en-US" sz="1200">
                <a:solidFill>
                  <a:schemeClr val="dk2"/>
                </a:solidFill>
              </a:rPr>
              <a:t>: </a:t>
            </a:r>
            <a:r>
              <a:rPr lang="en-US" sz="1200" u="sng">
                <a:solidFill>
                  <a:schemeClr val="hlink"/>
                </a:solidFill>
                <a:hlinkClick r:id="rId3"/>
                <a:extLst>
                  <a:ext uri="http://customooxmlschemas.google.com/">
                    <go:slidesCustomData xmlns:go="http://customooxmlschemas.google.com/" textRoundtripDataId="15"/>
                  </a:ext>
                </a:extLst>
              </a:rPr>
              <a:t>https://arxiv.org/abs/1804.08559</a:t>
            </a:r>
            <a:r>
              <a:rPr lang="en-US" sz="1200">
                <a:solidFill>
                  <a:srgbClr val="09347A"/>
                </a:solidFill>
              </a:rPr>
              <a:t>,  </a:t>
            </a:r>
            <a:r>
              <a:rPr lang="en-US" sz="1200" u="sng">
                <a:solidFill>
                  <a:schemeClr val="hlink"/>
                </a:solidFill>
                <a:hlinkClick r:id="rId4"/>
              </a:rPr>
              <a:t>https://dl.acm.org/doi/10.1145/3395046</a:t>
            </a:r>
            <a:endParaRPr sz="1200">
              <a:solidFill>
                <a:srgbClr val="09347A"/>
              </a:solidFill>
            </a:endParaRPr>
          </a:p>
          <a:p>
            <a:pPr indent="0" lvl="0" marL="0" rtl="0" algn="l">
              <a:lnSpc>
                <a:spcPct val="90000"/>
              </a:lnSpc>
              <a:spcBef>
                <a:spcPts val="0"/>
              </a:spcBef>
              <a:spcAft>
                <a:spcPts val="0"/>
              </a:spcAft>
              <a:buSzPts val="1800"/>
              <a:buNone/>
            </a:pPr>
            <a:r>
              <a:t/>
            </a:r>
            <a:endParaRPr sz="1800">
              <a:solidFill>
                <a:srgbClr val="09347A"/>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192dbbcf31b_0_15"/>
          <p:cNvSpPr txBox="1"/>
          <p:nvPr>
            <p:ph type="title"/>
          </p:nvPr>
        </p:nvSpPr>
        <p:spPr>
          <a:xfrm>
            <a:off x="247000" y="972292"/>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3000"/>
              <a:buNone/>
            </a:pPr>
            <a:r>
              <a:rPr b="1" lang="en-US" sz="3950">
                <a:solidFill>
                  <a:srgbClr val="09347A"/>
                </a:solidFill>
              </a:rPr>
              <a:t>Consumption</a:t>
            </a:r>
            <a:endParaRPr b="1" sz="3950">
              <a:solidFill>
                <a:srgbClr val="09347A"/>
              </a:solidFill>
            </a:endParaRPr>
          </a:p>
        </p:txBody>
      </p:sp>
      <p:sp>
        <p:nvSpPr>
          <p:cNvPr id="307" name="Google Shape;307;g192dbbcf31b_0_15"/>
          <p:cNvSpPr txBox="1"/>
          <p:nvPr>
            <p:ph idx="1" type="body"/>
          </p:nvPr>
        </p:nvSpPr>
        <p:spPr>
          <a:xfrm>
            <a:off x="311700" y="1536625"/>
            <a:ext cx="5323800" cy="441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800"/>
              <a:buNone/>
            </a:pPr>
            <a:r>
              <a:rPr lang="en-US" sz="1500">
                <a:solidFill>
                  <a:srgbClr val="252525"/>
                </a:solidFill>
                <a:highlight>
                  <a:srgbClr val="FFFFFF"/>
                </a:highlight>
              </a:rPr>
              <a:t>Personal factors that contribute to news exposure attention, and evaluation and recognition of the effects of such consumptions.</a:t>
            </a:r>
            <a:endParaRPr sz="1500">
              <a:solidFill>
                <a:srgbClr val="252525"/>
              </a:solidFill>
              <a:highlight>
                <a:srgbClr val="FFFFFF"/>
              </a:highlight>
            </a:endParaRPr>
          </a:p>
          <a:p>
            <a:pPr indent="-323850" lvl="0" marL="457200" rtl="0" algn="l">
              <a:lnSpc>
                <a:spcPct val="90000"/>
              </a:lnSpc>
              <a:spcBef>
                <a:spcPts val="0"/>
              </a:spcBef>
              <a:spcAft>
                <a:spcPts val="0"/>
              </a:spcAft>
              <a:buClr>
                <a:srgbClr val="252525"/>
              </a:buClr>
              <a:buSzPts val="1500"/>
              <a:buChar char="●"/>
            </a:pPr>
            <a:r>
              <a:rPr lang="en-US" sz="1500">
                <a:solidFill>
                  <a:srgbClr val="252525"/>
                </a:solidFill>
                <a:highlight>
                  <a:srgbClr val="FFFFFF"/>
                </a:highlight>
              </a:rPr>
              <a:t>Rely on recommendation algorithms to filter out view</a:t>
            </a:r>
            <a:endParaRPr sz="1500">
              <a:solidFill>
                <a:srgbClr val="252525"/>
              </a:solidFill>
              <a:highlight>
                <a:srgbClr val="FFFFFF"/>
              </a:highlight>
            </a:endParaRPr>
          </a:p>
          <a:p>
            <a:pPr indent="-323850" lvl="0" marL="457200" rtl="0" algn="l">
              <a:lnSpc>
                <a:spcPct val="90000"/>
              </a:lnSpc>
              <a:spcBef>
                <a:spcPts val="0"/>
              </a:spcBef>
              <a:spcAft>
                <a:spcPts val="0"/>
              </a:spcAft>
              <a:buClr>
                <a:srgbClr val="252525"/>
              </a:buClr>
              <a:buSzPts val="1500"/>
              <a:buChar char="●"/>
            </a:pPr>
            <a:r>
              <a:rPr lang="en-US" sz="1500">
                <a:solidFill>
                  <a:srgbClr val="252525"/>
                </a:solidFill>
                <a:highlight>
                  <a:srgbClr val="FFFFFF"/>
                </a:highlight>
              </a:rPr>
              <a:t>Selective exposure - that matches view</a:t>
            </a:r>
            <a:endParaRPr sz="1500">
              <a:solidFill>
                <a:srgbClr val="252525"/>
              </a:solidFill>
              <a:highlight>
                <a:srgbClr val="FFFFFF"/>
              </a:highlight>
            </a:endParaRPr>
          </a:p>
          <a:p>
            <a:pPr indent="-323850" lvl="0" marL="457200" rtl="0" algn="l">
              <a:lnSpc>
                <a:spcPct val="90000"/>
              </a:lnSpc>
              <a:spcBef>
                <a:spcPts val="0"/>
              </a:spcBef>
              <a:spcAft>
                <a:spcPts val="0"/>
              </a:spcAft>
              <a:buClr>
                <a:srgbClr val="252525"/>
              </a:buClr>
              <a:buSzPts val="1500"/>
              <a:buChar char="●"/>
            </a:pPr>
            <a:r>
              <a:rPr lang="en-US" sz="1500">
                <a:solidFill>
                  <a:srgbClr val="252525"/>
                </a:solidFill>
                <a:highlight>
                  <a:srgbClr val="FFFFFF"/>
                </a:highlight>
              </a:rPr>
              <a:t>Political Alignment</a:t>
            </a:r>
            <a:endParaRPr sz="1500">
              <a:solidFill>
                <a:srgbClr val="252525"/>
              </a:solidFill>
              <a:highlight>
                <a:srgbClr val="FFFFFF"/>
              </a:highlight>
            </a:endParaRPr>
          </a:p>
          <a:p>
            <a:pPr indent="-323850" lvl="0" marL="457200" rtl="0" algn="l">
              <a:lnSpc>
                <a:spcPct val="90000"/>
              </a:lnSpc>
              <a:spcBef>
                <a:spcPts val="0"/>
              </a:spcBef>
              <a:spcAft>
                <a:spcPts val="0"/>
              </a:spcAft>
              <a:buClr>
                <a:srgbClr val="252525"/>
              </a:buClr>
              <a:buSzPts val="1500"/>
              <a:buChar char="●"/>
            </a:pPr>
            <a:r>
              <a:rPr lang="en-US" sz="1500">
                <a:solidFill>
                  <a:srgbClr val="252525"/>
                </a:solidFill>
                <a:highlight>
                  <a:srgbClr val="FFFFFF"/>
                </a:highlight>
              </a:rPr>
              <a:t>Confirmation Bias: Confirms previously existing beliefs or biases</a:t>
            </a:r>
            <a:endParaRPr sz="1500">
              <a:solidFill>
                <a:srgbClr val="252525"/>
              </a:solidFill>
              <a:highlight>
                <a:srgbClr val="FFFFFF"/>
              </a:highlight>
            </a:endParaRPr>
          </a:p>
          <a:p>
            <a:pPr indent="-323850" lvl="0" marL="457200" rtl="0" algn="l">
              <a:lnSpc>
                <a:spcPct val="90000"/>
              </a:lnSpc>
              <a:spcBef>
                <a:spcPts val="0"/>
              </a:spcBef>
              <a:spcAft>
                <a:spcPts val="0"/>
              </a:spcAft>
              <a:buClr>
                <a:srgbClr val="252525"/>
              </a:buClr>
              <a:buSzPts val="1500"/>
              <a:buChar char="●"/>
            </a:pPr>
            <a:r>
              <a:rPr lang="en-US" sz="1500">
                <a:solidFill>
                  <a:srgbClr val="252525"/>
                </a:solidFill>
                <a:highlight>
                  <a:srgbClr val="FFFFFF"/>
                </a:highlight>
              </a:rPr>
              <a:t>Cognitive Bias: Unconscious error in thinking that arises from the way people perceive the world</a:t>
            </a:r>
            <a:endParaRPr sz="1500">
              <a:solidFill>
                <a:srgbClr val="252525"/>
              </a:solidFill>
              <a:highlight>
                <a:srgbClr val="FFFFFF"/>
              </a:highlight>
            </a:endParaRPr>
          </a:p>
          <a:p>
            <a:pPr indent="-323850" lvl="1" marL="914400" rtl="0" algn="l">
              <a:lnSpc>
                <a:spcPct val="90000"/>
              </a:lnSpc>
              <a:spcBef>
                <a:spcPts val="0"/>
              </a:spcBef>
              <a:spcAft>
                <a:spcPts val="0"/>
              </a:spcAft>
              <a:buClr>
                <a:srgbClr val="252525"/>
              </a:buClr>
              <a:buSzPts val="1500"/>
              <a:buChar char="○"/>
            </a:pPr>
            <a:r>
              <a:rPr lang="en-US" sz="1500">
                <a:solidFill>
                  <a:srgbClr val="252525"/>
                </a:solidFill>
                <a:highlight>
                  <a:srgbClr val="FFFFFF"/>
                </a:highlight>
              </a:rPr>
              <a:t>Choice-supportive bias: Tendency to defend our own decisions now or in future</a:t>
            </a:r>
            <a:endParaRPr sz="1500">
              <a:solidFill>
                <a:srgbClr val="252525"/>
              </a:solidFill>
              <a:highlight>
                <a:srgbClr val="FFFFFF"/>
              </a:highlight>
            </a:endParaRPr>
          </a:p>
          <a:p>
            <a:pPr indent="-323850" lvl="1" marL="914400" rtl="0" algn="l">
              <a:lnSpc>
                <a:spcPct val="90000"/>
              </a:lnSpc>
              <a:spcBef>
                <a:spcPts val="0"/>
              </a:spcBef>
              <a:spcAft>
                <a:spcPts val="0"/>
              </a:spcAft>
              <a:buClr>
                <a:srgbClr val="252525"/>
              </a:buClr>
              <a:buSzPts val="1500"/>
              <a:buChar char="○"/>
            </a:pPr>
            <a:r>
              <a:rPr lang="en-US" sz="1500">
                <a:solidFill>
                  <a:srgbClr val="252525"/>
                </a:solidFill>
                <a:highlight>
                  <a:srgbClr val="FFFFFF"/>
                </a:highlight>
              </a:rPr>
              <a:t>Primacy Effect: Individual's tendency to better remember the first piece of information they encounter</a:t>
            </a:r>
            <a:endParaRPr sz="1500">
              <a:solidFill>
                <a:srgbClr val="252525"/>
              </a:solidFill>
              <a:highlight>
                <a:srgbClr val="FFFFFF"/>
              </a:highlight>
            </a:endParaRPr>
          </a:p>
          <a:p>
            <a:pPr indent="-323850" lvl="0" marL="457200" rtl="0" algn="l">
              <a:lnSpc>
                <a:spcPct val="90000"/>
              </a:lnSpc>
              <a:spcBef>
                <a:spcPts val="0"/>
              </a:spcBef>
              <a:spcAft>
                <a:spcPts val="0"/>
              </a:spcAft>
              <a:buClr>
                <a:srgbClr val="252525"/>
              </a:buClr>
              <a:buSzPts val="1500"/>
              <a:buChar char="●"/>
            </a:pPr>
            <a:r>
              <a:rPr lang="en-US" sz="1500">
                <a:solidFill>
                  <a:srgbClr val="252525"/>
                </a:solidFill>
                <a:highlight>
                  <a:srgbClr val="FFFFFF"/>
                </a:highlight>
              </a:rPr>
              <a:t>In-group Bias: tendency for people to give preferential treatment to others in same group</a:t>
            </a:r>
            <a:endParaRPr sz="1500">
              <a:solidFill>
                <a:srgbClr val="252525"/>
              </a:solidFill>
              <a:highlight>
                <a:srgbClr val="FFFFFF"/>
              </a:highlight>
            </a:endParaRPr>
          </a:p>
          <a:p>
            <a:pPr indent="-323850" lvl="0" marL="457200" rtl="0" algn="l">
              <a:lnSpc>
                <a:spcPct val="90000"/>
              </a:lnSpc>
              <a:spcBef>
                <a:spcPts val="0"/>
              </a:spcBef>
              <a:spcAft>
                <a:spcPts val="0"/>
              </a:spcAft>
              <a:buClr>
                <a:srgbClr val="252525"/>
              </a:buClr>
              <a:buSzPts val="1500"/>
              <a:buChar char="●"/>
            </a:pPr>
            <a:r>
              <a:rPr lang="en-US" sz="1500">
                <a:solidFill>
                  <a:srgbClr val="252525"/>
                </a:solidFill>
                <a:highlight>
                  <a:srgbClr val="FFFFFF"/>
                </a:highlight>
              </a:rPr>
              <a:t>Validity Effect: Increase in perceived validity of repeated statements</a:t>
            </a:r>
            <a:endParaRPr sz="1500">
              <a:solidFill>
                <a:srgbClr val="252525"/>
              </a:solidFill>
              <a:highlight>
                <a:srgbClr val="FFFFFF"/>
              </a:highlight>
            </a:endParaRPr>
          </a:p>
          <a:p>
            <a:pPr indent="-323850" lvl="0" marL="457200" rtl="0" algn="l">
              <a:lnSpc>
                <a:spcPct val="90000"/>
              </a:lnSpc>
              <a:spcBef>
                <a:spcPts val="0"/>
              </a:spcBef>
              <a:spcAft>
                <a:spcPts val="0"/>
              </a:spcAft>
              <a:buClr>
                <a:srgbClr val="252525"/>
              </a:buClr>
              <a:buSzPts val="1500"/>
              <a:buChar char="●"/>
            </a:pPr>
            <a:r>
              <a:rPr lang="en-US" sz="1500">
                <a:solidFill>
                  <a:srgbClr val="252525"/>
                </a:solidFill>
                <a:highlight>
                  <a:srgbClr val="FFFFFF"/>
                </a:highlight>
              </a:rPr>
              <a:t>Backfire Effect: Opposing beliefs bolsters the original stance</a:t>
            </a:r>
            <a:endParaRPr sz="1500">
              <a:solidFill>
                <a:srgbClr val="252525"/>
              </a:solidFill>
              <a:highlight>
                <a:srgbClr val="FFFFFF"/>
              </a:highlight>
            </a:endParaRPr>
          </a:p>
        </p:txBody>
      </p:sp>
      <p:sp>
        <p:nvSpPr>
          <p:cNvPr id="308" name="Google Shape;308;g192dbbcf31b_0_15"/>
          <p:cNvSpPr txBox="1"/>
          <p:nvPr/>
        </p:nvSpPr>
        <p:spPr>
          <a:xfrm>
            <a:off x="389400" y="5657625"/>
            <a:ext cx="5168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Source: </a:t>
            </a:r>
            <a:r>
              <a:rPr b="0" i="0" lang="en-US" sz="1000" u="sng" cap="none" strike="noStrike">
                <a:solidFill>
                  <a:schemeClr val="hlink"/>
                </a:solidFill>
                <a:latin typeface="Calibri"/>
                <a:ea typeface="Calibri"/>
                <a:cs typeface="Calibri"/>
                <a:sym typeface="Calibri"/>
                <a:hlinkClick r:id="rId3"/>
              </a:rPr>
              <a:t>A systematic review on fake news research through the lens of news creation and consumption: Research efforts, challenges, and future directions</a:t>
            </a:r>
            <a:endParaRPr b="0" i="0" sz="1000" u="none" cap="none" strike="noStrike">
              <a:solidFill>
                <a:srgbClr val="000000"/>
              </a:solidFill>
              <a:latin typeface="Calibri"/>
              <a:ea typeface="Calibri"/>
              <a:cs typeface="Calibri"/>
              <a:sym typeface="Calibri"/>
            </a:endParaRPr>
          </a:p>
        </p:txBody>
      </p:sp>
      <p:pic>
        <p:nvPicPr>
          <p:cNvPr id="309" name="Google Shape;309;g192dbbcf31b_0_15"/>
          <p:cNvPicPr preferRelativeResize="0"/>
          <p:nvPr/>
        </p:nvPicPr>
        <p:blipFill rotWithShape="1">
          <a:blip r:embed="rId4">
            <a:alphaModFix/>
          </a:blip>
          <a:srcRect b="0" l="0" r="0" t="0"/>
          <a:stretch/>
        </p:blipFill>
        <p:spPr>
          <a:xfrm>
            <a:off x="5635500" y="1536626"/>
            <a:ext cx="3456627" cy="3905899"/>
          </a:xfrm>
          <a:prstGeom prst="rect">
            <a:avLst/>
          </a:prstGeom>
          <a:noFill/>
          <a:ln>
            <a:noFill/>
          </a:ln>
        </p:spPr>
      </p:pic>
      <p:sp>
        <p:nvSpPr>
          <p:cNvPr id="310" name="Google Shape;310;g192dbbcf31b_0_15"/>
          <p:cNvSpPr txBox="1"/>
          <p:nvPr/>
        </p:nvSpPr>
        <p:spPr>
          <a:xfrm>
            <a:off x="7941800" y="5532150"/>
            <a:ext cx="1695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Source: </a:t>
            </a:r>
            <a:r>
              <a:rPr b="0" i="0" lang="en-US" sz="1200" u="sng" cap="none" strike="noStrike">
                <a:solidFill>
                  <a:schemeClr val="hlink"/>
                </a:solidFill>
                <a:latin typeface="Calibri"/>
                <a:ea typeface="Calibri"/>
                <a:cs typeface="Calibri"/>
                <a:sym typeface="Calibri"/>
                <a:hlinkClick r:id="rId5"/>
              </a:rPr>
              <a:t>AllSides</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192dbbcf31b_0_48"/>
          <p:cNvSpPr txBox="1"/>
          <p:nvPr>
            <p:ph type="title"/>
          </p:nvPr>
        </p:nvSpPr>
        <p:spPr>
          <a:xfrm>
            <a:off x="311700" y="1073217"/>
            <a:ext cx="8520600" cy="763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990"/>
              <a:buNone/>
            </a:pPr>
            <a:r>
              <a:rPr b="1" lang="en-US" sz="2600"/>
              <a:t>Bias interfere with news recommendation algorithms</a:t>
            </a:r>
            <a:endParaRPr b="1" sz="2600"/>
          </a:p>
        </p:txBody>
      </p:sp>
      <p:sp>
        <p:nvSpPr>
          <p:cNvPr id="317" name="Google Shape;317;g192dbbcf31b_0_48"/>
          <p:cNvSpPr txBox="1"/>
          <p:nvPr>
            <p:ph idx="1" type="body"/>
          </p:nvPr>
        </p:nvSpPr>
        <p:spPr>
          <a:xfrm>
            <a:off x="311700" y="1700625"/>
            <a:ext cx="4679100" cy="4458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800"/>
              <a:buNone/>
            </a:pPr>
            <a:r>
              <a:rPr lang="en-US" sz="2400">
                <a:solidFill>
                  <a:srgbClr val="1A1A1A"/>
                </a:solidFill>
                <a:highlight>
                  <a:srgbClr val="FFFFFF"/>
                </a:highlight>
              </a:rPr>
              <a:t>Critics of search and recommender systems focus on cultural biases, including: gender, racial, sexual, age, religious, social, linguistic, geographic, political, educational, economic, and technological.</a:t>
            </a:r>
            <a:endParaRPr sz="2400">
              <a:solidFill>
                <a:srgbClr val="1A1A1A"/>
              </a:solidFill>
              <a:highlight>
                <a:srgbClr val="FFFFFF"/>
              </a:highlight>
            </a:endParaRPr>
          </a:p>
          <a:p>
            <a:pPr indent="0" lvl="0" marL="0" rtl="0" algn="l">
              <a:lnSpc>
                <a:spcPct val="90000"/>
              </a:lnSpc>
              <a:spcBef>
                <a:spcPts val="0"/>
              </a:spcBef>
              <a:spcAft>
                <a:spcPts val="0"/>
              </a:spcAft>
              <a:buSzPts val="1800"/>
              <a:buNone/>
            </a:pPr>
            <a:r>
              <a:t/>
            </a:r>
            <a:endParaRPr sz="2400">
              <a:solidFill>
                <a:srgbClr val="1A1A1A"/>
              </a:solidFill>
              <a:highlight>
                <a:srgbClr val="FFFFFF"/>
              </a:highlight>
            </a:endParaRPr>
          </a:p>
          <a:p>
            <a:pPr indent="-381000" lvl="0" marL="457200" rtl="0" algn="l">
              <a:lnSpc>
                <a:spcPct val="90000"/>
              </a:lnSpc>
              <a:spcBef>
                <a:spcPts val="0"/>
              </a:spcBef>
              <a:spcAft>
                <a:spcPts val="0"/>
              </a:spcAft>
              <a:buClr>
                <a:srgbClr val="1A1A1A"/>
              </a:buClr>
              <a:buSzPts val="2400"/>
              <a:buChar char="●"/>
            </a:pPr>
            <a:r>
              <a:rPr lang="en-US" sz="2400">
                <a:solidFill>
                  <a:srgbClr val="1A1A1A"/>
                </a:solidFill>
                <a:highlight>
                  <a:srgbClr val="FFFFFF"/>
                </a:highlight>
              </a:rPr>
              <a:t>Personalization </a:t>
            </a:r>
            <a:endParaRPr sz="2400">
              <a:solidFill>
                <a:srgbClr val="1A1A1A"/>
              </a:solidFill>
              <a:highlight>
                <a:srgbClr val="FFFFFF"/>
              </a:highlight>
            </a:endParaRPr>
          </a:p>
          <a:p>
            <a:pPr indent="-381000" lvl="0" marL="457200" rtl="0" algn="l">
              <a:lnSpc>
                <a:spcPct val="90000"/>
              </a:lnSpc>
              <a:spcBef>
                <a:spcPts val="0"/>
              </a:spcBef>
              <a:spcAft>
                <a:spcPts val="0"/>
              </a:spcAft>
              <a:buClr>
                <a:srgbClr val="1A1A1A"/>
              </a:buClr>
              <a:buSzPts val="2400"/>
              <a:buChar char="●"/>
            </a:pPr>
            <a:r>
              <a:rPr lang="en-US" sz="2400">
                <a:solidFill>
                  <a:srgbClr val="1A1A1A"/>
                </a:solidFill>
                <a:highlight>
                  <a:srgbClr val="FFFFFF"/>
                </a:highlight>
              </a:rPr>
              <a:t>Filter bubbles</a:t>
            </a:r>
            <a:endParaRPr sz="2400">
              <a:solidFill>
                <a:srgbClr val="1A1A1A"/>
              </a:solidFill>
              <a:highlight>
                <a:srgbClr val="FFFFFF"/>
              </a:highlight>
            </a:endParaRPr>
          </a:p>
          <a:p>
            <a:pPr indent="-381000" lvl="0" marL="457200" rtl="0" algn="l">
              <a:lnSpc>
                <a:spcPct val="90000"/>
              </a:lnSpc>
              <a:spcBef>
                <a:spcPts val="0"/>
              </a:spcBef>
              <a:spcAft>
                <a:spcPts val="0"/>
              </a:spcAft>
              <a:buClr>
                <a:srgbClr val="1A1A1A"/>
              </a:buClr>
              <a:buSzPts val="2400"/>
              <a:buChar char="●"/>
            </a:pPr>
            <a:r>
              <a:rPr lang="en-US" sz="2400">
                <a:solidFill>
                  <a:srgbClr val="1A1A1A"/>
                </a:solidFill>
                <a:highlight>
                  <a:srgbClr val="FFFFFF"/>
                </a:highlight>
              </a:rPr>
              <a:t>Echo chambers for recommender systems</a:t>
            </a:r>
            <a:endParaRPr sz="2400">
              <a:solidFill>
                <a:srgbClr val="1A1A1A"/>
              </a:solidFill>
              <a:highlight>
                <a:srgbClr val="FFFFFF"/>
              </a:highlight>
            </a:endParaRPr>
          </a:p>
          <a:p>
            <a:pPr indent="0" lvl="0" marL="0" rtl="0" algn="l">
              <a:lnSpc>
                <a:spcPct val="90000"/>
              </a:lnSpc>
              <a:spcBef>
                <a:spcPts val="0"/>
              </a:spcBef>
              <a:spcAft>
                <a:spcPts val="0"/>
              </a:spcAft>
              <a:buSzPts val="1800"/>
              <a:buNone/>
            </a:pPr>
            <a:r>
              <a:rPr lang="en-US" sz="2400">
                <a:solidFill>
                  <a:srgbClr val="1A1A1A"/>
                </a:solidFill>
                <a:highlight>
                  <a:srgbClr val="FFFFFF"/>
                </a:highlight>
              </a:rPr>
              <a:t>Echo chamber perpetuates misinformation.</a:t>
            </a:r>
            <a:endParaRPr sz="2400">
              <a:solidFill>
                <a:srgbClr val="1A1A1A"/>
              </a:solidFill>
              <a:highlight>
                <a:srgbClr val="FFFFFF"/>
              </a:highlight>
            </a:endParaRPr>
          </a:p>
        </p:txBody>
      </p:sp>
      <p:pic>
        <p:nvPicPr>
          <p:cNvPr id="318" name="Google Shape;318;g192dbbcf31b_0_48"/>
          <p:cNvPicPr preferRelativeResize="0"/>
          <p:nvPr/>
        </p:nvPicPr>
        <p:blipFill rotWithShape="1">
          <a:blip r:embed="rId3">
            <a:alphaModFix/>
          </a:blip>
          <a:srcRect b="0" l="0" r="0" t="0"/>
          <a:stretch/>
        </p:blipFill>
        <p:spPr>
          <a:xfrm>
            <a:off x="5443300" y="1778826"/>
            <a:ext cx="2974799" cy="4023224"/>
          </a:xfrm>
          <a:prstGeom prst="rect">
            <a:avLst/>
          </a:prstGeom>
          <a:noFill/>
          <a:ln>
            <a:noFill/>
          </a:ln>
        </p:spPr>
      </p:pic>
      <p:sp>
        <p:nvSpPr>
          <p:cNvPr id="319" name="Google Shape;319;g192dbbcf31b_0_48"/>
          <p:cNvSpPr txBox="1"/>
          <p:nvPr/>
        </p:nvSpPr>
        <p:spPr>
          <a:xfrm>
            <a:off x="6391175" y="6079950"/>
            <a:ext cx="2778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0" name="Google Shape;320;g192dbbcf31b_0_48"/>
          <p:cNvSpPr txBox="1"/>
          <p:nvPr/>
        </p:nvSpPr>
        <p:spPr>
          <a:xfrm>
            <a:off x="5443300" y="5946550"/>
            <a:ext cx="3968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alibri"/>
                <a:ea typeface="Calibri"/>
                <a:cs typeface="Calibri"/>
                <a:sym typeface="Calibri"/>
              </a:rPr>
              <a:t>Source: </a:t>
            </a:r>
            <a:r>
              <a:rPr b="0" i="0" lang="en-US" sz="1100" u="sng" cap="none" strike="noStrike">
                <a:solidFill>
                  <a:schemeClr val="hlink"/>
                </a:solidFill>
                <a:latin typeface="Calibri"/>
                <a:ea typeface="Calibri"/>
                <a:cs typeface="Calibri"/>
                <a:sym typeface="Calibri"/>
                <a:hlinkClick r:id="rId4"/>
              </a:rPr>
              <a:t>The destructive effects of echo chambers on society</a:t>
            </a:r>
            <a:endParaRPr b="0" i="0" sz="1100" u="none" cap="none" strike="noStrike">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192dbbcf31b_0_0"/>
          <p:cNvSpPr txBox="1"/>
          <p:nvPr>
            <p:ph type="title"/>
          </p:nvPr>
        </p:nvSpPr>
        <p:spPr>
          <a:xfrm>
            <a:off x="210050" y="9815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990"/>
              <a:buNone/>
            </a:pPr>
            <a:r>
              <a:rPr b="1" lang="en-US" sz="2660">
                <a:solidFill>
                  <a:schemeClr val="dk2"/>
                </a:solidFill>
              </a:rPr>
              <a:t>Tips on detecting fake news</a:t>
            </a:r>
            <a:endParaRPr b="1" sz="2660">
              <a:solidFill>
                <a:schemeClr val="dk2"/>
              </a:solidFill>
            </a:endParaRPr>
          </a:p>
        </p:txBody>
      </p:sp>
      <p:sp>
        <p:nvSpPr>
          <p:cNvPr id="327" name="Google Shape;327;g192dbbcf31b_0_0"/>
          <p:cNvSpPr txBox="1"/>
          <p:nvPr>
            <p:ph idx="1" type="body"/>
          </p:nvPr>
        </p:nvSpPr>
        <p:spPr>
          <a:xfrm>
            <a:off x="311700" y="1536625"/>
            <a:ext cx="5422500" cy="4341600"/>
          </a:xfrm>
          <a:prstGeom prst="rect">
            <a:avLst/>
          </a:prstGeom>
          <a:noFill/>
          <a:ln>
            <a:noFill/>
          </a:ln>
        </p:spPr>
        <p:txBody>
          <a:bodyPr anchorCtr="0" anchor="t" bIns="91425" lIns="91425" spcFirstLastPara="1" rIns="91425" wrap="square" tIns="91425">
            <a:noAutofit/>
          </a:bodyPr>
          <a:lstStyle/>
          <a:p>
            <a:pPr indent="-311149" lvl="0" marL="457200" rtl="0" algn="l">
              <a:lnSpc>
                <a:spcPct val="200000"/>
              </a:lnSpc>
              <a:spcBef>
                <a:spcPts val="0"/>
              </a:spcBef>
              <a:spcAft>
                <a:spcPts val="0"/>
              </a:spcAft>
              <a:buSzPts val="1300"/>
              <a:buFont typeface="Calibri"/>
              <a:buChar char="●"/>
            </a:pPr>
            <a:r>
              <a:rPr lang="en-US" sz="1300"/>
              <a:t>Publisher and author’s reputation and authenticity</a:t>
            </a:r>
            <a:endParaRPr sz="1300"/>
          </a:p>
          <a:p>
            <a:pPr indent="-311149" lvl="0" marL="457200" rtl="0" algn="l">
              <a:lnSpc>
                <a:spcPct val="200000"/>
              </a:lnSpc>
              <a:spcBef>
                <a:spcPts val="0"/>
              </a:spcBef>
              <a:spcAft>
                <a:spcPts val="0"/>
              </a:spcAft>
              <a:buSzPts val="1300"/>
              <a:buFont typeface="Calibri"/>
              <a:buChar char="●"/>
            </a:pPr>
            <a:r>
              <a:rPr lang="en-US" sz="1300"/>
              <a:t>Verify the news outlet in the web</a:t>
            </a:r>
            <a:endParaRPr sz="1300"/>
          </a:p>
          <a:p>
            <a:pPr indent="-311149" lvl="0" marL="457200" rtl="0" algn="l">
              <a:lnSpc>
                <a:spcPct val="200000"/>
              </a:lnSpc>
              <a:spcBef>
                <a:spcPts val="0"/>
              </a:spcBef>
              <a:spcAft>
                <a:spcPts val="0"/>
              </a:spcAft>
              <a:buSzPts val="1300"/>
              <a:buFont typeface="Calibri"/>
              <a:buChar char="●"/>
            </a:pPr>
            <a:r>
              <a:rPr lang="en-US" sz="1300"/>
              <a:t>Refer to Fact Checkers</a:t>
            </a:r>
            <a:endParaRPr sz="1300"/>
          </a:p>
          <a:p>
            <a:pPr indent="-311149" lvl="0" marL="457200" rtl="0" algn="l">
              <a:lnSpc>
                <a:spcPct val="200000"/>
              </a:lnSpc>
              <a:spcBef>
                <a:spcPts val="0"/>
              </a:spcBef>
              <a:spcAft>
                <a:spcPts val="0"/>
              </a:spcAft>
              <a:buSzPts val="1300"/>
              <a:buFont typeface="Calibri"/>
              <a:buChar char="●"/>
            </a:pPr>
            <a:r>
              <a:rPr lang="en-US" sz="1300"/>
              <a:t>Assess Spelling, Grammar, and Punctuation</a:t>
            </a:r>
            <a:endParaRPr sz="1300"/>
          </a:p>
          <a:p>
            <a:pPr indent="-311149" lvl="0" marL="457200" rtl="0" algn="l">
              <a:lnSpc>
                <a:spcPct val="200000"/>
              </a:lnSpc>
              <a:spcBef>
                <a:spcPts val="0"/>
              </a:spcBef>
              <a:spcAft>
                <a:spcPts val="0"/>
              </a:spcAft>
              <a:buSzPts val="1300"/>
              <a:buFont typeface="Calibri"/>
              <a:buChar char="●"/>
            </a:pPr>
            <a:r>
              <a:rPr lang="en-US" sz="1300"/>
              <a:t>Investigate users sharing the news</a:t>
            </a:r>
            <a:endParaRPr sz="1300"/>
          </a:p>
          <a:p>
            <a:pPr indent="-311149" lvl="2" marL="1371600" rtl="0" algn="l">
              <a:lnSpc>
                <a:spcPct val="200000"/>
              </a:lnSpc>
              <a:spcBef>
                <a:spcPts val="0"/>
              </a:spcBef>
              <a:spcAft>
                <a:spcPts val="0"/>
              </a:spcAft>
              <a:buSzPts val="1300"/>
              <a:buFont typeface="Calibri"/>
              <a:buChar char="■"/>
            </a:pPr>
            <a:r>
              <a:rPr lang="en-US" sz="1300"/>
              <a:t>Known bad actors in social media</a:t>
            </a:r>
            <a:endParaRPr sz="1300"/>
          </a:p>
          <a:p>
            <a:pPr indent="-311149" lvl="2" marL="1371600" rtl="0" algn="l">
              <a:lnSpc>
                <a:spcPct val="200000"/>
              </a:lnSpc>
              <a:spcBef>
                <a:spcPts val="0"/>
              </a:spcBef>
              <a:spcAft>
                <a:spcPts val="0"/>
              </a:spcAft>
              <a:buSzPts val="1300"/>
              <a:buFont typeface="Calibri"/>
              <a:buChar char="■"/>
            </a:pPr>
            <a:r>
              <a:rPr lang="en-US" sz="1300"/>
              <a:t>People with history of sharing fake news might do it again</a:t>
            </a:r>
            <a:endParaRPr sz="1300"/>
          </a:p>
          <a:p>
            <a:pPr indent="-311149" lvl="0" marL="457200" rtl="0" algn="l">
              <a:lnSpc>
                <a:spcPct val="200000"/>
              </a:lnSpc>
              <a:spcBef>
                <a:spcPts val="0"/>
              </a:spcBef>
              <a:spcAft>
                <a:spcPts val="0"/>
              </a:spcAft>
              <a:buSzPts val="1300"/>
              <a:buFont typeface="Calibri"/>
              <a:buChar char="●"/>
            </a:pPr>
            <a:r>
              <a:rPr lang="en-US" sz="1300"/>
              <a:t>Supporting Sources : Check the hyperlink included</a:t>
            </a:r>
            <a:endParaRPr sz="1300"/>
          </a:p>
          <a:p>
            <a:pPr indent="-311149" lvl="0" marL="457200" rtl="0" algn="l">
              <a:lnSpc>
                <a:spcPct val="200000"/>
              </a:lnSpc>
              <a:spcBef>
                <a:spcPts val="0"/>
              </a:spcBef>
              <a:spcAft>
                <a:spcPts val="0"/>
              </a:spcAft>
              <a:buSzPts val="1300"/>
              <a:buFont typeface="Calibri"/>
              <a:buChar char="●"/>
            </a:pPr>
            <a:r>
              <a:rPr lang="en-US" sz="1300"/>
              <a:t>Use reverse image search option to find the original source of an image</a:t>
            </a:r>
            <a:endParaRPr sz="1300"/>
          </a:p>
          <a:p>
            <a:pPr indent="-311149" lvl="0" marL="457200" rtl="0" algn="l">
              <a:lnSpc>
                <a:spcPct val="200000"/>
              </a:lnSpc>
              <a:spcBef>
                <a:spcPts val="0"/>
              </a:spcBef>
              <a:spcAft>
                <a:spcPts val="0"/>
              </a:spcAft>
              <a:buSzPts val="1300"/>
              <a:buFont typeface="Calibri"/>
              <a:buChar char="●"/>
            </a:pPr>
            <a:r>
              <a:rPr lang="en-US" sz="1300"/>
              <a:t>Refer multiple sources</a:t>
            </a:r>
            <a:endParaRPr sz="1300"/>
          </a:p>
          <a:p>
            <a:pPr indent="-311149" lvl="0" marL="457200" rtl="0" algn="l">
              <a:lnSpc>
                <a:spcPct val="200000"/>
              </a:lnSpc>
              <a:spcBef>
                <a:spcPts val="0"/>
              </a:spcBef>
              <a:spcAft>
                <a:spcPts val="0"/>
              </a:spcAft>
              <a:buSzPts val="1300"/>
              <a:buFont typeface="Calibri"/>
              <a:buChar char="●"/>
            </a:pPr>
            <a:r>
              <a:rPr lang="en-US" sz="1300"/>
              <a:t>News article too outlandish or satirical</a:t>
            </a:r>
            <a:endParaRPr sz="1300"/>
          </a:p>
          <a:p>
            <a:pPr indent="-311149" lvl="0" marL="457200" rtl="0" algn="l">
              <a:lnSpc>
                <a:spcPct val="200000"/>
              </a:lnSpc>
              <a:spcBef>
                <a:spcPts val="0"/>
              </a:spcBef>
              <a:spcAft>
                <a:spcPts val="0"/>
              </a:spcAft>
              <a:buSzPts val="1300"/>
              <a:buFont typeface="Calibri"/>
              <a:buChar char="●"/>
            </a:pPr>
            <a:r>
              <a:rPr lang="en-US" sz="1300"/>
              <a:t>Check the date of the story (if it is an old story reposted )</a:t>
            </a:r>
            <a:endParaRPr sz="1300"/>
          </a:p>
        </p:txBody>
      </p:sp>
      <p:pic>
        <p:nvPicPr>
          <p:cNvPr id="328" name="Google Shape;328;g192dbbcf31b_0_0"/>
          <p:cNvPicPr preferRelativeResize="0"/>
          <p:nvPr/>
        </p:nvPicPr>
        <p:blipFill rotWithShape="1">
          <a:blip r:embed="rId3">
            <a:alphaModFix/>
          </a:blip>
          <a:srcRect b="0" l="0" r="0" t="0"/>
          <a:stretch/>
        </p:blipFill>
        <p:spPr>
          <a:xfrm>
            <a:off x="5734200" y="1331250"/>
            <a:ext cx="3219875" cy="4491250"/>
          </a:xfrm>
          <a:prstGeom prst="rect">
            <a:avLst/>
          </a:prstGeom>
          <a:noFill/>
          <a:ln>
            <a:noFill/>
          </a:ln>
        </p:spPr>
      </p:pic>
      <p:sp>
        <p:nvSpPr>
          <p:cNvPr id="329" name="Google Shape;329;g192dbbcf31b_0_0"/>
          <p:cNvSpPr txBox="1"/>
          <p:nvPr/>
        </p:nvSpPr>
        <p:spPr>
          <a:xfrm>
            <a:off x="6848750" y="5942975"/>
            <a:ext cx="2310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Source : </a:t>
            </a:r>
            <a:r>
              <a:rPr b="0" i="0" lang="en-US" sz="1200" u="sng" cap="none" strike="noStrike">
                <a:solidFill>
                  <a:schemeClr val="hlink"/>
                </a:solidFill>
                <a:latin typeface="Calibri"/>
                <a:ea typeface="Calibri"/>
                <a:cs typeface="Calibri"/>
                <a:sym typeface="Calibri"/>
                <a:hlinkClick r:id="rId4"/>
              </a:rPr>
              <a:t>groundviews.org</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1a525ac4934_0_130"/>
          <p:cNvSpPr txBox="1"/>
          <p:nvPr>
            <p:ph type="title"/>
          </p:nvPr>
        </p:nvSpPr>
        <p:spPr>
          <a:xfrm>
            <a:off x="311700" y="95951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US"/>
              <a:t>Experiment Setup</a:t>
            </a:r>
            <a:endParaRPr b="1"/>
          </a:p>
        </p:txBody>
      </p:sp>
      <p:sp>
        <p:nvSpPr>
          <p:cNvPr id="336" name="Google Shape;336;g1a525ac4934_0_130"/>
          <p:cNvSpPr txBox="1"/>
          <p:nvPr>
            <p:ph idx="1" type="body"/>
          </p:nvPr>
        </p:nvSpPr>
        <p:spPr>
          <a:xfrm>
            <a:off x="311700" y="1536625"/>
            <a:ext cx="4368900" cy="4637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sz="2100"/>
          </a:p>
          <a:p>
            <a:pPr indent="0" lvl="0" marL="0" rtl="0" algn="l">
              <a:spcBef>
                <a:spcPts val="0"/>
              </a:spcBef>
              <a:spcAft>
                <a:spcPts val="0"/>
              </a:spcAft>
              <a:buNone/>
            </a:pPr>
            <a:r>
              <a:rPr b="1" lang="en-US" sz="8765"/>
              <a:t>Dataset</a:t>
            </a:r>
            <a:endParaRPr b="1" sz="8765"/>
          </a:p>
          <a:p>
            <a:pPr indent="0" lvl="0" marL="0" rtl="0" algn="l">
              <a:spcBef>
                <a:spcPts val="0"/>
              </a:spcBef>
              <a:spcAft>
                <a:spcPts val="0"/>
              </a:spcAft>
              <a:buNone/>
            </a:pPr>
            <a:r>
              <a:t/>
            </a:r>
            <a:endParaRPr sz="8765"/>
          </a:p>
          <a:p>
            <a:pPr indent="0" lvl="0" marL="0" rtl="0" algn="l">
              <a:spcBef>
                <a:spcPts val="0"/>
              </a:spcBef>
              <a:spcAft>
                <a:spcPts val="0"/>
              </a:spcAft>
              <a:buNone/>
            </a:pPr>
            <a:r>
              <a:rPr lang="en-US" sz="8765"/>
              <a:t>We use recovery news-dataset containing news about Covid-19.</a:t>
            </a:r>
            <a:endParaRPr sz="8765"/>
          </a:p>
          <a:p>
            <a:pPr indent="0" lvl="0" marL="0" rtl="0" algn="l">
              <a:spcBef>
                <a:spcPts val="0"/>
              </a:spcBef>
              <a:spcAft>
                <a:spcPts val="0"/>
              </a:spcAft>
              <a:buNone/>
            </a:pPr>
            <a:r>
              <a:t/>
            </a:r>
            <a:endParaRPr sz="8765"/>
          </a:p>
          <a:p>
            <a:pPr indent="-367752" lvl="0" marL="457200" rtl="0" algn="l">
              <a:spcBef>
                <a:spcPts val="0"/>
              </a:spcBef>
              <a:spcAft>
                <a:spcPts val="0"/>
              </a:spcAft>
              <a:buSzPct val="100000"/>
              <a:buChar char="❏"/>
            </a:pPr>
            <a:r>
              <a:rPr b="1" lang="en-US" sz="8765"/>
              <a:t>Procedure:</a:t>
            </a:r>
            <a:endParaRPr b="1" sz="8765"/>
          </a:p>
          <a:p>
            <a:pPr indent="0" lvl="0" marL="0" rtl="0" algn="l">
              <a:spcBef>
                <a:spcPts val="0"/>
              </a:spcBef>
              <a:spcAft>
                <a:spcPts val="0"/>
              </a:spcAft>
              <a:buNone/>
            </a:pPr>
            <a:r>
              <a:t/>
            </a:r>
            <a:endParaRPr sz="8765"/>
          </a:p>
          <a:p>
            <a:pPr indent="0" lvl="0" marL="0" rtl="0" algn="l">
              <a:spcBef>
                <a:spcPts val="0"/>
              </a:spcBef>
              <a:spcAft>
                <a:spcPts val="0"/>
              </a:spcAft>
              <a:buNone/>
            </a:pPr>
            <a:r>
              <a:rPr lang="en-US" sz="8765"/>
              <a:t>1. Feature Extraction</a:t>
            </a:r>
            <a:endParaRPr sz="8765"/>
          </a:p>
          <a:p>
            <a:pPr indent="-367752" lvl="0" marL="914400" rtl="0" algn="l">
              <a:spcBef>
                <a:spcPts val="0"/>
              </a:spcBef>
              <a:spcAft>
                <a:spcPts val="0"/>
              </a:spcAft>
              <a:buSzPct val="100000"/>
              <a:buChar char="●"/>
            </a:pPr>
            <a:r>
              <a:rPr lang="en-US" sz="8765"/>
              <a:t>Readability Features</a:t>
            </a:r>
            <a:endParaRPr sz="8765"/>
          </a:p>
          <a:p>
            <a:pPr indent="-367752" lvl="0" marL="914400" rtl="0" algn="l">
              <a:spcBef>
                <a:spcPts val="0"/>
              </a:spcBef>
              <a:spcAft>
                <a:spcPts val="0"/>
              </a:spcAft>
              <a:buSzPct val="100000"/>
              <a:buChar char="●"/>
            </a:pPr>
            <a:r>
              <a:rPr lang="en-US" sz="8765"/>
              <a:t>Writing style features</a:t>
            </a:r>
            <a:endParaRPr sz="8765"/>
          </a:p>
          <a:p>
            <a:pPr indent="-367752" lvl="0" marL="914400" rtl="0" algn="l">
              <a:spcBef>
                <a:spcPts val="0"/>
              </a:spcBef>
              <a:spcAft>
                <a:spcPts val="0"/>
              </a:spcAft>
              <a:buSzPct val="100000"/>
              <a:buChar char="●"/>
            </a:pPr>
            <a:r>
              <a:rPr lang="en-US" sz="8765"/>
              <a:t>Emotion based features</a:t>
            </a:r>
            <a:endParaRPr sz="8765"/>
          </a:p>
          <a:p>
            <a:pPr indent="0" lvl="0" marL="1371600" rtl="0" algn="l">
              <a:spcBef>
                <a:spcPts val="0"/>
              </a:spcBef>
              <a:spcAft>
                <a:spcPts val="0"/>
              </a:spcAft>
              <a:buNone/>
            </a:pPr>
            <a:r>
              <a:t/>
            </a:r>
            <a:endParaRPr sz="8765"/>
          </a:p>
          <a:p>
            <a:pPr indent="0" lvl="0" marL="0" rtl="0" algn="l">
              <a:spcBef>
                <a:spcPts val="0"/>
              </a:spcBef>
              <a:spcAft>
                <a:spcPts val="0"/>
              </a:spcAft>
              <a:buNone/>
            </a:pPr>
            <a:r>
              <a:rPr lang="en-US" sz="8765"/>
              <a:t>2. Supervised machine learning model for classification.</a:t>
            </a:r>
            <a:endParaRPr sz="8765"/>
          </a:p>
          <a:p>
            <a:pPr indent="0" lvl="0" marL="0" rtl="0" algn="l">
              <a:spcBef>
                <a:spcPts val="0"/>
              </a:spcBef>
              <a:spcAft>
                <a:spcPts val="0"/>
              </a:spcAft>
              <a:buNone/>
            </a:pPr>
            <a:r>
              <a:t/>
            </a:r>
            <a:endParaRPr sz="2100"/>
          </a:p>
          <a:p>
            <a:pPr indent="0" lvl="0" marL="0" rtl="0" algn="l">
              <a:spcBef>
                <a:spcPts val="0"/>
              </a:spcBef>
              <a:spcAft>
                <a:spcPts val="0"/>
              </a:spcAft>
              <a:buNone/>
            </a:pPr>
            <a:r>
              <a:t/>
            </a:r>
            <a:endParaRPr sz="2722"/>
          </a:p>
          <a:p>
            <a:pPr indent="0" lvl="0" marL="0" rtl="0" algn="l">
              <a:spcBef>
                <a:spcPts val="0"/>
              </a:spcBef>
              <a:spcAft>
                <a:spcPts val="0"/>
              </a:spcAft>
              <a:buNone/>
            </a:pPr>
            <a:r>
              <a:t/>
            </a:r>
            <a:endParaRPr sz="2722"/>
          </a:p>
          <a:p>
            <a:pPr indent="0" lvl="0" marL="0" rtl="0" algn="l">
              <a:spcBef>
                <a:spcPts val="0"/>
              </a:spcBef>
              <a:spcAft>
                <a:spcPts val="0"/>
              </a:spcAft>
              <a:buNone/>
            </a:pPr>
            <a:r>
              <a:t/>
            </a:r>
            <a:endParaRPr sz="2722"/>
          </a:p>
          <a:p>
            <a:pPr indent="0" lvl="0" marL="0" rtl="0" algn="l">
              <a:spcBef>
                <a:spcPts val="0"/>
              </a:spcBef>
              <a:spcAft>
                <a:spcPts val="0"/>
              </a:spcAft>
              <a:buNone/>
            </a:pPr>
            <a:r>
              <a:t/>
            </a:r>
            <a:endParaRPr sz="2722"/>
          </a:p>
          <a:p>
            <a:pPr indent="0" lvl="0" marL="0" rtl="0" algn="l">
              <a:spcBef>
                <a:spcPts val="0"/>
              </a:spcBef>
              <a:spcAft>
                <a:spcPts val="0"/>
              </a:spcAft>
              <a:buNone/>
            </a:pPr>
            <a:r>
              <a:t/>
            </a:r>
            <a:endParaRPr sz="4400"/>
          </a:p>
          <a:p>
            <a:pPr indent="0" lvl="0" marL="0" rtl="0" algn="l">
              <a:spcBef>
                <a:spcPts val="0"/>
              </a:spcBef>
              <a:spcAft>
                <a:spcPts val="0"/>
              </a:spcAft>
              <a:buNone/>
            </a:pPr>
            <a:r>
              <a:t/>
            </a:r>
            <a:endParaRPr sz="4400"/>
          </a:p>
          <a:p>
            <a:pPr indent="0" lvl="0" marL="0" rtl="0" algn="l">
              <a:spcBef>
                <a:spcPts val="0"/>
              </a:spcBef>
              <a:spcAft>
                <a:spcPts val="0"/>
              </a:spcAft>
              <a:buNone/>
            </a:pPr>
            <a:r>
              <a:t/>
            </a:r>
            <a:endParaRPr sz="4400"/>
          </a:p>
          <a:p>
            <a:pPr indent="0" lvl="0" marL="0" rtl="0" algn="l">
              <a:spcBef>
                <a:spcPts val="0"/>
              </a:spcBef>
              <a:spcAft>
                <a:spcPts val="0"/>
              </a:spcAft>
              <a:buNone/>
            </a:pPr>
            <a:r>
              <a:rPr lang="en-US" sz="4400"/>
              <a:t>References: Xinyi Zhou, Apurva Mulay, Emilio Ferrara, and Reza Zafarani. 2020b. Recovery: A multimodal repository for covid-19 news credibility research. In Proceedings of the 29th ACM International Conference on Information Knowledge Management, pages 3205–3212.</a:t>
            </a:r>
            <a:endParaRPr sz="4400"/>
          </a:p>
          <a:p>
            <a:pPr indent="0" lvl="0" marL="0" rtl="0" algn="l">
              <a:spcBef>
                <a:spcPts val="0"/>
              </a:spcBef>
              <a:spcAft>
                <a:spcPts val="0"/>
              </a:spcAft>
              <a:buNone/>
            </a:pPr>
            <a:r>
              <a:t/>
            </a:r>
            <a:endParaRPr sz="4400"/>
          </a:p>
          <a:p>
            <a:pPr indent="0" lvl="0" marL="0" rtl="0" algn="l">
              <a:spcBef>
                <a:spcPts val="0"/>
              </a:spcBef>
              <a:spcAft>
                <a:spcPts val="0"/>
              </a:spcAft>
              <a:buNone/>
            </a:pPr>
            <a:r>
              <a:t/>
            </a:r>
            <a:endParaRPr/>
          </a:p>
        </p:txBody>
      </p:sp>
      <p:pic>
        <p:nvPicPr>
          <p:cNvPr id="337" name="Google Shape;337;g1a525ac4934_0_130"/>
          <p:cNvPicPr preferRelativeResize="0"/>
          <p:nvPr/>
        </p:nvPicPr>
        <p:blipFill>
          <a:blip r:embed="rId3">
            <a:alphaModFix/>
          </a:blip>
          <a:stretch>
            <a:fillRect/>
          </a:stretch>
        </p:blipFill>
        <p:spPr>
          <a:xfrm>
            <a:off x="4151275" y="2335125"/>
            <a:ext cx="4919100" cy="2459550"/>
          </a:xfrm>
          <a:prstGeom prst="rect">
            <a:avLst/>
          </a:prstGeom>
          <a:noFill/>
          <a:ln>
            <a:noFill/>
          </a:ln>
        </p:spPr>
      </p:pic>
      <p:sp>
        <p:nvSpPr>
          <p:cNvPr id="338" name="Google Shape;338;g1a525ac4934_0_130"/>
          <p:cNvSpPr txBox="1"/>
          <p:nvPr/>
        </p:nvSpPr>
        <p:spPr>
          <a:xfrm>
            <a:off x="7646900" y="5322625"/>
            <a:ext cx="19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Source: </a:t>
            </a:r>
            <a:r>
              <a:rPr lang="en-US" u="sng">
                <a:solidFill>
                  <a:schemeClr val="hlink"/>
                </a:solidFill>
                <a:latin typeface="Calibri"/>
                <a:ea typeface="Calibri"/>
                <a:cs typeface="Calibri"/>
                <a:sym typeface="Calibri"/>
                <a:hlinkClick r:id="rId4"/>
              </a:rPr>
              <a:t>Javatpoint</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1a525ac4934_0_69"/>
          <p:cNvSpPr txBox="1"/>
          <p:nvPr>
            <p:ph type="title"/>
          </p:nvPr>
        </p:nvSpPr>
        <p:spPr>
          <a:xfrm>
            <a:off x="311700" y="106651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Some key points</a:t>
            </a:r>
            <a:endParaRPr/>
          </a:p>
        </p:txBody>
      </p:sp>
      <p:sp>
        <p:nvSpPr>
          <p:cNvPr id="345" name="Google Shape;345;g1a525ac4934_0_69"/>
          <p:cNvSpPr txBox="1"/>
          <p:nvPr>
            <p:ph idx="1" type="body"/>
          </p:nvPr>
        </p:nvSpPr>
        <p:spPr>
          <a:xfrm>
            <a:off x="268025" y="1830025"/>
            <a:ext cx="4678800" cy="426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sz="2100"/>
              <a:t>There are 2029 instances with 46 features. In our work:</a:t>
            </a:r>
            <a:endParaRPr sz="2100"/>
          </a:p>
          <a:p>
            <a:pPr indent="0" lvl="0" marL="0" rtl="0" algn="l">
              <a:spcBef>
                <a:spcPts val="0"/>
              </a:spcBef>
              <a:spcAft>
                <a:spcPts val="0"/>
              </a:spcAft>
              <a:buNone/>
            </a:pPr>
            <a:r>
              <a:t/>
            </a:r>
            <a:endParaRPr sz="2100"/>
          </a:p>
          <a:p>
            <a:pPr indent="-361950" lvl="0" marL="457200" rtl="0" algn="l">
              <a:spcBef>
                <a:spcPts val="0"/>
              </a:spcBef>
              <a:spcAft>
                <a:spcPts val="0"/>
              </a:spcAft>
              <a:buSzPts val="2100"/>
              <a:buChar char="●"/>
            </a:pPr>
            <a:r>
              <a:rPr lang="en-US" sz="2100"/>
              <a:t>class_weight is used to deal with the data imbalance.</a:t>
            </a:r>
            <a:endParaRPr sz="2100"/>
          </a:p>
          <a:p>
            <a:pPr indent="0" lvl="0" marL="457200" rtl="0" algn="l">
              <a:spcBef>
                <a:spcPts val="0"/>
              </a:spcBef>
              <a:spcAft>
                <a:spcPts val="0"/>
              </a:spcAft>
              <a:buNone/>
            </a:pPr>
            <a:r>
              <a:t/>
            </a:r>
            <a:endParaRPr sz="2100"/>
          </a:p>
          <a:p>
            <a:pPr indent="-361950" lvl="0" marL="457200" rtl="0" algn="l">
              <a:spcBef>
                <a:spcPts val="0"/>
              </a:spcBef>
              <a:spcAft>
                <a:spcPts val="0"/>
              </a:spcAft>
              <a:buSzPts val="2100"/>
              <a:buChar char="●"/>
            </a:pPr>
            <a:r>
              <a:rPr lang="en-US" sz="2100"/>
              <a:t>Stratified 5-fold cross validation is used to keep the target ratio constant in each fold.</a:t>
            </a:r>
            <a:endParaRPr sz="2100"/>
          </a:p>
          <a:p>
            <a:pPr indent="0" lvl="0" marL="457200" rtl="0" algn="l">
              <a:spcBef>
                <a:spcPts val="0"/>
              </a:spcBef>
              <a:spcAft>
                <a:spcPts val="0"/>
              </a:spcAft>
              <a:buNone/>
            </a:pPr>
            <a:r>
              <a:t/>
            </a:r>
            <a:endParaRPr sz="2100"/>
          </a:p>
          <a:p>
            <a:pPr indent="-361950" lvl="0" marL="457200" rtl="0" algn="l">
              <a:spcBef>
                <a:spcPts val="0"/>
              </a:spcBef>
              <a:spcAft>
                <a:spcPts val="0"/>
              </a:spcAft>
              <a:buSzPts val="2100"/>
              <a:buChar char="●"/>
            </a:pPr>
            <a:r>
              <a:rPr lang="en-US" sz="2100"/>
              <a:t>Several supervised learning techniques are used to train classifier. </a:t>
            </a:r>
            <a:endParaRPr sz="2100"/>
          </a:p>
        </p:txBody>
      </p:sp>
      <p:sp>
        <p:nvSpPr>
          <p:cNvPr id="346" name="Google Shape;346;g1a525ac4934_0_69"/>
          <p:cNvSpPr txBox="1"/>
          <p:nvPr/>
        </p:nvSpPr>
        <p:spPr>
          <a:xfrm>
            <a:off x="7223950" y="5624650"/>
            <a:ext cx="227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Source: </a:t>
            </a:r>
            <a:r>
              <a:rPr lang="en-US" u="sng">
                <a:solidFill>
                  <a:schemeClr val="hlink"/>
                </a:solidFill>
                <a:latin typeface="Calibri"/>
                <a:ea typeface="Calibri"/>
                <a:cs typeface="Calibri"/>
                <a:sym typeface="Calibri"/>
                <a:hlinkClick r:id="rId3"/>
              </a:rPr>
              <a:t>Stackexchange</a:t>
            </a:r>
            <a:endParaRPr>
              <a:latin typeface="Calibri"/>
              <a:ea typeface="Calibri"/>
              <a:cs typeface="Calibri"/>
              <a:sym typeface="Calibri"/>
            </a:endParaRPr>
          </a:p>
        </p:txBody>
      </p:sp>
      <p:pic>
        <p:nvPicPr>
          <p:cNvPr id="347" name="Google Shape;347;g1a525ac4934_0_69"/>
          <p:cNvPicPr preferRelativeResize="0"/>
          <p:nvPr/>
        </p:nvPicPr>
        <p:blipFill>
          <a:blip r:embed="rId4">
            <a:alphaModFix/>
          </a:blip>
          <a:stretch>
            <a:fillRect/>
          </a:stretch>
        </p:blipFill>
        <p:spPr>
          <a:xfrm>
            <a:off x="4946825" y="2551692"/>
            <a:ext cx="3892375" cy="202588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1a525ac4934_0_18"/>
          <p:cNvSpPr txBox="1"/>
          <p:nvPr>
            <p:ph type="title"/>
          </p:nvPr>
        </p:nvSpPr>
        <p:spPr>
          <a:xfrm>
            <a:off x="311700" y="9876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US"/>
              <a:t>Readability Features</a:t>
            </a:r>
            <a:endParaRPr b="1"/>
          </a:p>
        </p:txBody>
      </p:sp>
      <p:sp>
        <p:nvSpPr>
          <p:cNvPr id="354" name="Google Shape;354;g1a525ac4934_0_18"/>
          <p:cNvSpPr txBox="1"/>
          <p:nvPr>
            <p:ph idx="1" type="body"/>
          </p:nvPr>
        </p:nvSpPr>
        <p:spPr>
          <a:xfrm>
            <a:off x="311700" y="1860508"/>
            <a:ext cx="8520600" cy="4555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US" sz="2100"/>
              <a:t>Readability means the complexity of </a:t>
            </a:r>
            <a:r>
              <a:rPr lang="en-US" sz="2100"/>
              <a:t>textual</a:t>
            </a:r>
            <a:r>
              <a:rPr lang="en-US" sz="2100"/>
              <a:t> content. We have extracted 8 readability features.</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US" sz="2100"/>
              <a:t>1. </a:t>
            </a:r>
            <a:r>
              <a:rPr lang="en-US" sz="2100"/>
              <a:t>Flesh Reading Ease                              </a:t>
            </a:r>
            <a:endParaRPr sz="2100"/>
          </a:p>
          <a:p>
            <a:pPr indent="0" lvl="0" marL="457200" rtl="0" algn="l">
              <a:spcBef>
                <a:spcPts val="0"/>
              </a:spcBef>
              <a:spcAft>
                <a:spcPts val="0"/>
              </a:spcAft>
              <a:buNone/>
            </a:pPr>
            <a:r>
              <a:t/>
            </a:r>
            <a:endParaRPr sz="2100"/>
          </a:p>
          <a:p>
            <a:pPr indent="0" lvl="0" marL="0" rtl="0" algn="l">
              <a:spcBef>
                <a:spcPts val="0"/>
              </a:spcBef>
              <a:spcAft>
                <a:spcPts val="0"/>
              </a:spcAft>
              <a:buNone/>
            </a:pPr>
            <a:r>
              <a:rPr lang="en-US" sz="2100"/>
              <a:t>2. Flesh Kincaid Grade Level</a:t>
            </a:r>
            <a:endParaRPr sz="2100"/>
          </a:p>
          <a:p>
            <a:pPr indent="0" lvl="0" marL="457200" rtl="0" algn="l">
              <a:spcBef>
                <a:spcPts val="0"/>
              </a:spcBef>
              <a:spcAft>
                <a:spcPts val="0"/>
              </a:spcAft>
              <a:buNone/>
            </a:pPr>
            <a:r>
              <a:t/>
            </a:r>
            <a:endParaRPr sz="2100"/>
          </a:p>
          <a:p>
            <a:pPr indent="0" lvl="0" marL="0" rtl="0" algn="l">
              <a:spcBef>
                <a:spcPts val="0"/>
              </a:spcBef>
              <a:spcAft>
                <a:spcPts val="0"/>
              </a:spcAft>
              <a:buNone/>
            </a:pPr>
            <a:r>
              <a:rPr lang="en-US" sz="2100"/>
              <a:t>3. Coleman Liau Index</a:t>
            </a:r>
            <a:endParaRPr sz="2100"/>
          </a:p>
          <a:p>
            <a:pPr indent="0" lvl="0" marL="457200" rtl="0" algn="l">
              <a:spcBef>
                <a:spcPts val="0"/>
              </a:spcBef>
              <a:spcAft>
                <a:spcPts val="0"/>
              </a:spcAft>
              <a:buNone/>
            </a:pPr>
            <a:r>
              <a:t/>
            </a:r>
            <a:endParaRPr sz="2100"/>
          </a:p>
          <a:p>
            <a:pPr indent="0" lvl="0" marL="0" rtl="0" algn="l">
              <a:spcBef>
                <a:spcPts val="0"/>
              </a:spcBef>
              <a:spcAft>
                <a:spcPts val="0"/>
              </a:spcAft>
              <a:buNone/>
            </a:pPr>
            <a:r>
              <a:rPr lang="en-US" sz="2100"/>
              <a:t>4. Gunning Fog Index</a:t>
            </a:r>
            <a:endParaRPr sz="2100"/>
          </a:p>
          <a:p>
            <a:pPr indent="0" lvl="0" marL="0" rtl="0" algn="l">
              <a:spcBef>
                <a:spcPts val="0"/>
              </a:spcBef>
              <a:spcAft>
                <a:spcPts val="0"/>
              </a:spcAft>
              <a:buNone/>
            </a:pPr>
            <a:r>
              <a:t/>
            </a:r>
            <a:endParaRPr sz="2100"/>
          </a:p>
          <a:p>
            <a:pPr indent="0" lvl="0" marL="0" rtl="0" algn="l">
              <a:lnSpc>
                <a:spcPct val="80000"/>
              </a:lnSpc>
              <a:spcBef>
                <a:spcPts val="0"/>
              </a:spcBef>
              <a:spcAft>
                <a:spcPts val="0"/>
              </a:spcAft>
              <a:buNone/>
            </a:pPr>
            <a:r>
              <a:rPr lang="en-US" sz="2100"/>
              <a:t>5. Simple Measure of Gobbledygook Index (SMOG)</a:t>
            </a:r>
            <a:endParaRPr sz="2100"/>
          </a:p>
          <a:p>
            <a:pPr indent="0" lvl="0" marL="0" rtl="0" algn="l">
              <a:lnSpc>
                <a:spcPct val="80000"/>
              </a:lnSpc>
              <a:spcBef>
                <a:spcPts val="0"/>
              </a:spcBef>
              <a:spcAft>
                <a:spcPts val="0"/>
              </a:spcAft>
              <a:buNone/>
            </a:pPr>
            <a:r>
              <a:t/>
            </a:r>
            <a:endParaRPr sz="2100"/>
          </a:p>
          <a:p>
            <a:pPr indent="0" lvl="0" marL="0" rtl="0" algn="l">
              <a:lnSpc>
                <a:spcPct val="80000"/>
              </a:lnSpc>
              <a:spcBef>
                <a:spcPts val="0"/>
              </a:spcBef>
              <a:spcAft>
                <a:spcPts val="0"/>
              </a:spcAft>
              <a:buNone/>
            </a:pPr>
            <a:r>
              <a:rPr lang="en-US" sz="2100"/>
              <a:t>6. Automatic Readability Index (ARI)</a:t>
            </a:r>
            <a:endParaRPr sz="2100"/>
          </a:p>
          <a:p>
            <a:pPr indent="0" lvl="0" marL="0" rtl="0" algn="l">
              <a:lnSpc>
                <a:spcPct val="80000"/>
              </a:lnSpc>
              <a:spcBef>
                <a:spcPts val="0"/>
              </a:spcBef>
              <a:spcAft>
                <a:spcPts val="0"/>
              </a:spcAft>
              <a:buNone/>
            </a:pPr>
            <a:r>
              <a:t/>
            </a:r>
            <a:endParaRPr sz="2100"/>
          </a:p>
          <a:p>
            <a:pPr indent="0" lvl="0" marL="0" rtl="0" algn="l">
              <a:lnSpc>
                <a:spcPct val="80000"/>
              </a:lnSpc>
              <a:spcBef>
                <a:spcPts val="0"/>
              </a:spcBef>
              <a:spcAft>
                <a:spcPts val="0"/>
              </a:spcAft>
              <a:buNone/>
            </a:pPr>
            <a:r>
              <a:rPr lang="en-US" sz="2100"/>
              <a:t>7. Lycee International Xavier Index (LIX)</a:t>
            </a:r>
            <a:endParaRPr sz="2100"/>
          </a:p>
          <a:p>
            <a:pPr indent="0" lvl="0" marL="0" rtl="0" algn="l">
              <a:lnSpc>
                <a:spcPct val="80000"/>
              </a:lnSpc>
              <a:spcBef>
                <a:spcPts val="0"/>
              </a:spcBef>
              <a:spcAft>
                <a:spcPts val="0"/>
              </a:spcAft>
              <a:buNone/>
            </a:pPr>
            <a:r>
              <a:t/>
            </a:r>
            <a:endParaRPr sz="2100"/>
          </a:p>
          <a:p>
            <a:pPr indent="0" lvl="0" marL="0" rtl="0" algn="l">
              <a:lnSpc>
                <a:spcPct val="80000"/>
              </a:lnSpc>
              <a:spcBef>
                <a:spcPts val="0"/>
              </a:spcBef>
              <a:spcAft>
                <a:spcPts val="0"/>
              </a:spcAft>
              <a:buNone/>
            </a:pPr>
            <a:r>
              <a:rPr lang="en-US" sz="2100"/>
              <a:t>8. Dale-chall Score</a:t>
            </a:r>
            <a:endParaRPr sz="2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 name="Shape 117"/>
        <p:cNvGrpSpPr/>
        <p:nvPr/>
      </p:nvGrpSpPr>
      <p:grpSpPr>
        <a:xfrm>
          <a:off x="0" y="0"/>
          <a:ext cx="0" cy="0"/>
          <a:chOff x="0" y="0"/>
          <a:chExt cx="0" cy="0"/>
        </a:xfrm>
      </p:grpSpPr>
      <p:sp>
        <p:nvSpPr>
          <p:cNvPr id="118" name="Google Shape;118;p2"/>
          <p:cNvSpPr txBox="1"/>
          <p:nvPr>
            <p:ph type="title"/>
          </p:nvPr>
        </p:nvSpPr>
        <p:spPr>
          <a:xfrm>
            <a:off x="904500" y="817175"/>
            <a:ext cx="7101000" cy="1609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2"/>
              </a:buClr>
              <a:buSzPts val="4400"/>
              <a:buFont typeface="Calibri"/>
              <a:buNone/>
            </a:pPr>
            <a:r>
              <a:rPr lang="en-US" sz="3600">
                <a:solidFill>
                  <a:schemeClr val="dk2"/>
                </a:solidFill>
              </a:rPr>
              <a:t>Misinformation vs. Disinformation</a:t>
            </a:r>
            <a:endParaRPr b="1" sz="3600"/>
          </a:p>
          <a:p>
            <a:pPr indent="0" lvl="0" marL="0" rtl="0" algn="l">
              <a:lnSpc>
                <a:spcPct val="90000"/>
              </a:lnSpc>
              <a:spcBef>
                <a:spcPts val="0"/>
              </a:spcBef>
              <a:spcAft>
                <a:spcPts val="0"/>
              </a:spcAft>
              <a:buSzPts val="3000"/>
              <a:buFont typeface="Rockwell"/>
              <a:buNone/>
            </a:pPr>
            <a:r>
              <a:t/>
            </a:r>
            <a:endParaRPr sz="2500"/>
          </a:p>
        </p:txBody>
      </p:sp>
      <p:pic>
        <p:nvPicPr>
          <p:cNvPr id="119" name="Google Shape;119;p2"/>
          <p:cNvPicPr preferRelativeResize="0"/>
          <p:nvPr/>
        </p:nvPicPr>
        <p:blipFill rotWithShape="1">
          <a:blip r:embed="rId3">
            <a:alphaModFix/>
          </a:blip>
          <a:srcRect b="0" l="0" r="0" t="0"/>
          <a:stretch/>
        </p:blipFill>
        <p:spPr>
          <a:xfrm>
            <a:off x="67500" y="1701000"/>
            <a:ext cx="9076500" cy="4522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1a525ac4934_0_39"/>
          <p:cNvSpPr txBox="1"/>
          <p:nvPr>
            <p:ph type="title"/>
          </p:nvPr>
        </p:nvSpPr>
        <p:spPr>
          <a:xfrm>
            <a:off x="199050" y="11425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US"/>
              <a:t>Writing style Features</a:t>
            </a:r>
            <a:endParaRPr b="1"/>
          </a:p>
        </p:txBody>
      </p:sp>
      <p:sp>
        <p:nvSpPr>
          <p:cNvPr id="361" name="Google Shape;361;g1a525ac4934_0_39"/>
          <p:cNvSpPr txBox="1"/>
          <p:nvPr>
            <p:ph idx="1" type="body"/>
          </p:nvPr>
        </p:nvSpPr>
        <p:spPr>
          <a:xfrm>
            <a:off x="311700" y="1683000"/>
            <a:ext cx="8520600" cy="4408800"/>
          </a:xfrm>
          <a:prstGeom prst="rect">
            <a:avLst/>
          </a:prstGeom>
        </p:spPr>
        <p:txBody>
          <a:bodyPr anchorCtr="0" anchor="t" bIns="91425" lIns="91425" spcFirstLastPara="1" rIns="91425" wrap="square" tIns="91425">
            <a:normAutofit/>
          </a:bodyPr>
          <a:lstStyle/>
          <a:p>
            <a:pPr indent="0" lvl="0" marL="0" rtl="0" algn="l">
              <a:lnSpc>
                <a:spcPct val="70000"/>
              </a:lnSpc>
              <a:spcBef>
                <a:spcPts val="0"/>
              </a:spcBef>
              <a:spcAft>
                <a:spcPts val="0"/>
              </a:spcAft>
              <a:buSzPts val="1018"/>
              <a:buNone/>
            </a:pPr>
            <a:r>
              <a:t/>
            </a:r>
            <a:endParaRPr sz="2100"/>
          </a:p>
          <a:p>
            <a:pPr indent="0" lvl="0" marL="0" rtl="0" algn="l">
              <a:lnSpc>
                <a:spcPct val="70000"/>
              </a:lnSpc>
              <a:spcBef>
                <a:spcPts val="0"/>
              </a:spcBef>
              <a:spcAft>
                <a:spcPts val="0"/>
              </a:spcAft>
              <a:buSzPts val="1018"/>
              <a:buNone/>
            </a:pPr>
            <a:r>
              <a:rPr lang="en-US" sz="2100"/>
              <a:t>Writing styles features can determine if news is written by professional journalists or not.</a:t>
            </a:r>
            <a:endParaRPr sz="2100"/>
          </a:p>
          <a:p>
            <a:pPr indent="0" lvl="0" marL="0" rtl="0" algn="l">
              <a:lnSpc>
                <a:spcPct val="70000"/>
              </a:lnSpc>
              <a:spcBef>
                <a:spcPts val="0"/>
              </a:spcBef>
              <a:spcAft>
                <a:spcPts val="0"/>
              </a:spcAft>
              <a:buSzPts val="1018"/>
              <a:buNone/>
            </a:pPr>
            <a:r>
              <a:t/>
            </a:r>
            <a:endParaRPr sz="2100"/>
          </a:p>
          <a:p>
            <a:pPr indent="0" lvl="0" marL="0" rtl="0" algn="l">
              <a:lnSpc>
                <a:spcPct val="70000"/>
              </a:lnSpc>
              <a:spcBef>
                <a:spcPts val="0"/>
              </a:spcBef>
              <a:spcAft>
                <a:spcPts val="0"/>
              </a:spcAft>
              <a:buSzPts val="1018"/>
              <a:buNone/>
            </a:pPr>
            <a:r>
              <a:rPr lang="en-US" sz="2100"/>
              <a:t>We have computed average-</a:t>
            </a:r>
            <a:endParaRPr sz="2100"/>
          </a:p>
          <a:p>
            <a:pPr indent="0" lvl="0" marL="0" rtl="0" algn="l">
              <a:lnSpc>
                <a:spcPct val="70000"/>
              </a:lnSpc>
              <a:spcBef>
                <a:spcPts val="0"/>
              </a:spcBef>
              <a:spcAft>
                <a:spcPts val="0"/>
              </a:spcAft>
              <a:buSzPts val="1018"/>
              <a:buNone/>
            </a:pPr>
            <a:r>
              <a:t/>
            </a:r>
            <a:endParaRPr sz="2100"/>
          </a:p>
          <a:p>
            <a:pPr indent="0" lvl="0" marL="0" rtl="0" algn="l">
              <a:lnSpc>
                <a:spcPct val="70000"/>
              </a:lnSpc>
              <a:spcBef>
                <a:spcPts val="0"/>
              </a:spcBef>
              <a:spcAft>
                <a:spcPts val="0"/>
              </a:spcAft>
              <a:buSzPts val="1018"/>
              <a:buNone/>
            </a:pPr>
            <a:r>
              <a:rPr lang="en-US" sz="2100"/>
              <a:t>(1) number of characters per news item </a:t>
            </a:r>
            <a:endParaRPr sz="2100"/>
          </a:p>
          <a:p>
            <a:pPr indent="0" lvl="0" marL="0" rtl="0" algn="l">
              <a:lnSpc>
                <a:spcPct val="70000"/>
              </a:lnSpc>
              <a:spcBef>
                <a:spcPts val="0"/>
              </a:spcBef>
              <a:spcAft>
                <a:spcPts val="0"/>
              </a:spcAft>
              <a:buSzPts val="1018"/>
              <a:buNone/>
            </a:pPr>
            <a:r>
              <a:rPr lang="en-US" sz="2100"/>
              <a:t>(2) percentage of stopwords</a:t>
            </a:r>
            <a:endParaRPr sz="2100"/>
          </a:p>
          <a:p>
            <a:pPr indent="0" lvl="0" marL="0" rtl="0" algn="l">
              <a:lnSpc>
                <a:spcPct val="70000"/>
              </a:lnSpc>
              <a:spcBef>
                <a:spcPts val="0"/>
              </a:spcBef>
              <a:spcAft>
                <a:spcPts val="0"/>
              </a:spcAft>
              <a:buSzPts val="1018"/>
              <a:buNone/>
            </a:pPr>
            <a:r>
              <a:rPr lang="en-US" sz="2100"/>
              <a:t>(3) part of speech</a:t>
            </a:r>
            <a:endParaRPr sz="2100"/>
          </a:p>
          <a:p>
            <a:pPr indent="0" lvl="0" marL="0" rtl="0" algn="l">
              <a:lnSpc>
                <a:spcPct val="70000"/>
              </a:lnSpc>
              <a:spcBef>
                <a:spcPts val="0"/>
              </a:spcBef>
              <a:spcAft>
                <a:spcPts val="0"/>
              </a:spcAft>
              <a:buSzPts val="1018"/>
              <a:buNone/>
            </a:pPr>
            <a:r>
              <a:t/>
            </a:r>
            <a:endParaRPr sz="2100"/>
          </a:p>
          <a:p>
            <a:pPr indent="0" lvl="0" marL="0" rtl="0" algn="l">
              <a:lnSpc>
                <a:spcPct val="70000"/>
              </a:lnSpc>
              <a:spcBef>
                <a:spcPts val="0"/>
              </a:spcBef>
              <a:spcAft>
                <a:spcPts val="0"/>
              </a:spcAft>
              <a:buSzPts val="1018"/>
              <a:buNone/>
            </a:pPr>
            <a:r>
              <a:t/>
            </a:r>
            <a:endParaRPr sz="2100"/>
          </a:p>
          <a:p>
            <a:pPr indent="0" lvl="0" marL="0" rtl="0" algn="l">
              <a:lnSpc>
                <a:spcPct val="70000"/>
              </a:lnSpc>
              <a:spcBef>
                <a:spcPts val="0"/>
              </a:spcBef>
              <a:spcAft>
                <a:spcPts val="0"/>
              </a:spcAft>
              <a:buSzPts val="1018"/>
              <a:buNone/>
            </a:pPr>
            <a:r>
              <a:rPr lang="en-US" sz="2100"/>
              <a:t>Besides that, we have measured number of nouns, proper nouns, personal nouns, possessive nouns, pronouns, determinants, adverbs, interjections, verbs, and adjectives.</a:t>
            </a:r>
            <a:endParaRPr sz="2100"/>
          </a:p>
          <a:p>
            <a:pPr indent="0" lvl="0" marL="0" rtl="0" algn="l">
              <a:lnSpc>
                <a:spcPct val="70000"/>
              </a:lnSpc>
              <a:spcBef>
                <a:spcPts val="0"/>
              </a:spcBef>
              <a:spcAft>
                <a:spcPts val="0"/>
              </a:spcAft>
              <a:buSzPts val="1018"/>
              <a:buNone/>
            </a:pPr>
            <a:r>
              <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1a525ac4934_0_52"/>
          <p:cNvSpPr txBox="1"/>
          <p:nvPr>
            <p:ph type="title"/>
          </p:nvPr>
        </p:nvSpPr>
        <p:spPr>
          <a:xfrm>
            <a:off x="311700" y="10721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US"/>
              <a:t>Emotion Features</a:t>
            </a:r>
            <a:endParaRPr b="1"/>
          </a:p>
          <a:p>
            <a:pPr indent="0" lvl="0" marL="0" rtl="0" algn="l">
              <a:spcBef>
                <a:spcPts val="0"/>
              </a:spcBef>
              <a:spcAft>
                <a:spcPts val="0"/>
              </a:spcAft>
              <a:buNone/>
            </a:pPr>
            <a:r>
              <a:t/>
            </a:r>
            <a:endParaRPr b="1"/>
          </a:p>
        </p:txBody>
      </p:sp>
      <p:sp>
        <p:nvSpPr>
          <p:cNvPr id="368" name="Google Shape;368;g1a525ac4934_0_52"/>
          <p:cNvSpPr txBox="1"/>
          <p:nvPr>
            <p:ph idx="1" type="body"/>
          </p:nvPr>
        </p:nvSpPr>
        <p:spPr>
          <a:xfrm>
            <a:off x="386850" y="1542200"/>
            <a:ext cx="8370300" cy="48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000000"/>
              </a:solidFill>
              <a:latin typeface="Arial"/>
              <a:ea typeface="Arial"/>
              <a:cs typeface="Arial"/>
              <a:sym typeface="Arial"/>
            </a:endParaRPr>
          </a:p>
          <a:p>
            <a:pPr indent="0" lvl="0" marL="0" rtl="0" algn="l">
              <a:spcBef>
                <a:spcPts val="0"/>
              </a:spcBef>
              <a:spcAft>
                <a:spcPts val="0"/>
              </a:spcAft>
              <a:buNone/>
            </a:pPr>
            <a:r>
              <a:rPr b="1" lang="en-US" sz="2100">
                <a:solidFill>
                  <a:srgbClr val="000000"/>
                </a:solidFill>
              </a:rPr>
              <a:t>Lan</a:t>
            </a:r>
            <a:r>
              <a:rPr b="1" lang="en-US" sz="2100">
                <a:solidFill>
                  <a:srgbClr val="000000"/>
                </a:solidFill>
              </a:rPr>
              <a:t>guageTool:  </a:t>
            </a:r>
            <a:r>
              <a:rPr lang="en-US" sz="2100">
                <a:solidFill>
                  <a:srgbClr val="000000"/>
                </a:solidFill>
              </a:rPr>
              <a:t>Clean up news content.</a:t>
            </a:r>
            <a:endParaRPr sz="2100">
              <a:solidFill>
                <a:srgbClr val="000000"/>
              </a:solidFill>
            </a:endParaRPr>
          </a:p>
          <a:p>
            <a:pPr indent="0" lvl="0" marL="0" rtl="0" algn="l">
              <a:spcBef>
                <a:spcPts val="0"/>
              </a:spcBef>
              <a:spcAft>
                <a:spcPts val="0"/>
              </a:spcAft>
              <a:buNone/>
            </a:pPr>
            <a:r>
              <a:t/>
            </a:r>
            <a:endParaRPr sz="2100">
              <a:solidFill>
                <a:srgbClr val="000000"/>
              </a:solidFill>
            </a:endParaRPr>
          </a:p>
          <a:p>
            <a:pPr indent="0" lvl="0" marL="0" rtl="0" algn="l">
              <a:spcBef>
                <a:spcPts val="0"/>
              </a:spcBef>
              <a:spcAft>
                <a:spcPts val="0"/>
              </a:spcAft>
              <a:buNone/>
            </a:pPr>
            <a:r>
              <a:rPr b="1" lang="en-US" sz="2100">
                <a:solidFill>
                  <a:srgbClr val="000000"/>
                </a:solidFill>
              </a:rPr>
              <a:t>NRC Word Emotion Association Lexicon:  </a:t>
            </a:r>
            <a:r>
              <a:rPr lang="en-US" sz="2100">
                <a:solidFill>
                  <a:srgbClr val="000000"/>
                </a:solidFill>
              </a:rPr>
              <a:t>List of english words and their association with emotions.</a:t>
            </a:r>
            <a:endParaRPr sz="2100">
              <a:solidFill>
                <a:srgbClr val="000000"/>
              </a:solidFill>
            </a:endParaRPr>
          </a:p>
          <a:p>
            <a:pPr indent="0" lvl="0" marL="0" rtl="0" algn="l">
              <a:spcBef>
                <a:spcPts val="0"/>
              </a:spcBef>
              <a:spcAft>
                <a:spcPts val="0"/>
              </a:spcAft>
              <a:buNone/>
            </a:pPr>
            <a:r>
              <a:t/>
            </a:r>
            <a:endParaRPr sz="2100">
              <a:solidFill>
                <a:srgbClr val="000000"/>
              </a:solidFill>
            </a:endParaRPr>
          </a:p>
          <a:p>
            <a:pPr indent="0" lvl="0" marL="0" rtl="0" algn="l">
              <a:spcBef>
                <a:spcPts val="0"/>
              </a:spcBef>
              <a:spcAft>
                <a:spcPts val="0"/>
              </a:spcAft>
              <a:buNone/>
            </a:pPr>
            <a:r>
              <a:rPr lang="en-US" sz="2100"/>
              <a:t>We have catched 2 types of sentiments in our emotion features.</a:t>
            </a:r>
            <a:endParaRPr sz="2100"/>
          </a:p>
          <a:p>
            <a:pPr indent="0" lvl="0" marL="0" rtl="0" algn="l">
              <a:spcBef>
                <a:spcPts val="0"/>
              </a:spcBef>
              <a:spcAft>
                <a:spcPts val="0"/>
              </a:spcAft>
              <a:buNone/>
            </a:pPr>
            <a:r>
              <a:rPr b="1" lang="en-US" sz="2100"/>
              <a:t>Positive: </a:t>
            </a:r>
            <a:endParaRPr b="1" sz="2100"/>
          </a:p>
          <a:p>
            <a:pPr indent="0" lvl="0" marL="0" rtl="0" algn="l">
              <a:spcBef>
                <a:spcPts val="0"/>
              </a:spcBef>
              <a:spcAft>
                <a:spcPts val="0"/>
              </a:spcAft>
              <a:buNone/>
            </a:pPr>
            <a:r>
              <a:rPr lang="en-US" sz="2100"/>
              <a:t>Joy, Trust, Surprise, Anticipation, Happy, Reliability, Inspired, Objective, Amused.</a:t>
            </a:r>
            <a:endParaRPr sz="2100"/>
          </a:p>
          <a:p>
            <a:pPr indent="0" lvl="0" marL="0" rtl="0" algn="l">
              <a:spcBef>
                <a:spcPts val="0"/>
              </a:spcBef>
              <a:spcAft>
                <a:spcPts val="0"/>
              </a:spcAft>
              <a:buNone/>
            </a:pPr>
            <a:r>
              <a:rPr b="1" lang="en-US" sz="2100"/>
              <a:t>Negative: </a:t>
            </a:r>
            <a:endParaRPr b="1" sz="2100"/>
          </a:p>
          <a:p>
            <a:pPr indent="0" lvl="0" marL="0" rtl="0" algn="l">
              <a:spcBef>
                <a:spcPts val="0"/>
              </a:spcBef>
              <a:spcAft>
                <a:spcPts val="0"/>
              </a:spcAft>
              <a:buNone/>
            </a:pPr>
            <a:r>
              <a:rPr lang="en-US" sz="2100"/>
              <a:t>Anger, Disgust, Fear, Sadness, Afraid, don’t care, Sad, Annoyed, Angry.</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US" sz="1100"/>
              <a:t>References: </a:t>
            </a:r>
            <a:r>
              <a:rPr lang="en-US" sz="1100">
                <a:solidFill>
                  <a:srgbClr val="000000"/>
                </a:solidFill>
              </a:rPr>
              <a:t>Saif Mohammad. 2018. </a:t>
            </a:r>
            <a:r>
              <a:rPr lang="en-US" sz="1100">
                <a:solidFill>
                  <a:srgbClr val="000080"/>
                </a:solidFill>
              </a:rPr>
              <a:t>Word affect intensities</a:t>
            </a:r>
            <a:r>
              <a:rPr lang="en-US" sz="1100">
                <a:solidFill>
                  <a:srgbClr val="000000"/>
                </a:solidFill>
              </a:rPr>
              <a:t>. In Proceedings of the Eleventh International Conference on Language Resources and Evaluation (LREC 2018), Miyazaki, Japan. European Language Resources Association (ELRA). Ashlee Milton and Maria Soledad Pera. 2020. What snippets feel: Depression, search, and snippets.</a:t>
            </a:r>
            <a:endParaRPr sz="1100">
              <a:solidFill>
                <a:srgbClr val="000000"/>
              </a:solidFill>
            </a:endParaRPr>
          </a:p>
          <a:p>
            <a:pPr indent="0" lvl="0" marL="0" rtl="0" algn="l">
              <a:spcBef>
                <a:spcPts val="0"/>
              </a:spcBef>
              <a:spcAft>
                <a:spcPts val="0"/>
              </a:spcAft>
              <a:buNone/>
            </a:pPr>
            <a:r>
              <a:t/>
            </a:r>
            <a:endParaRPr sz="1000">
              <a:solidFill>
                <a:srgbClr val="000000"/>
              </a:solidFill>
              <a:latin typeface="Arial"/>
              <a:ea typeface="Arial"/>
              <a:cs typeface="Arial"/>
              <a:sym typeface="Arial"/>
            </a:endParaRPr>
          </a:p>
          <a:p>
            <a:pPr indent="0" lvl="0" marL="0" rtl="0" algn="l">
              <a:spcBef>
                <a:spcPts val="0"/>
              </a:spcBef>
              <a:spcAft>
                <a:spcPts val="0"/>
              </a:spcAft>
              <a:buNone/>
            </a:pPr>
            <a:r>
              <a:t/>
            </a:r>
            <a:endParaRPr sz="2100"/>
          </a:p>
          <a:p>
            <a:pPr indent="0" lvl="0" marL="0" rtl="0" algn="l">
              <a:spcBef>
                <a:spcPts val="0"/>
              </a:spcBef>
              <a:spcAft>
                <a:spcPts val="0"/>
              </a:spcAft>
              <a:buNone/>
            </a:pPr>
            <a:r>
              <a:t/>
            </a:r>
            <a:endParaRPr>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1a525ac4934_0_114"/>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b="1" lang="en-US"/>
              <a:t>Feature Importance (Random Forest)</a:t>
            </a:r>
            <a:endParaRPr b="1"/>
          </a:p>
        </p:txBody>
      </p:sp>
      <p:sp>
        <p:nvSpPr>
          <p:cNvPr id="375" name="Google Shape;375;g1a525ac4934_0_114"/>
          <p:cNvSpPr txBox="1"/>
          <p:nvPr>
            <p:ph idx="1" type="body"/>
          </p:nvPr>
        </p:nvSpPr>
        <p:spPr>
          <a:xfrm>
            <a:off x="618350" y="1945026"/>
            <a:ext cx="8368800" cy="414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76" name="Google Shape;376;g1a525ac4934_0_114"/>
          <p:cNvPicPr preferRelativeResize="0"/>
          <p:nvPr/>
        </p:nvPicPr>
        <p:blipFill>
          <a:blip r:embed="rId3">
            <a:alphaModFix/>
          </a:blip>
          <a:stretch>
            <a:fillRect/>
          </a:stretch>
        </p:blipFill>
        <p:spPr>
          <a:xfrm>
            <a:off x="618350" y="1945025"/>
            <a:ext cx="8213950" cy="3999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1a525ac4934_0_91"/>
          <p:cNvSpPr txBox="1"/>
          <p:nvPr>
            <p:ph type="title"/>
          </p:nvPr>
        </p:nvSpPr>
        <p:spPr>
          <a:xfrm>
            <a:off x="311700" y="1114392"/>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US"/>
              <a:t>Result</a:t>
            </a:r>
            <a:endParaRPr b="1"/>
          </a:p>
        </p:txBody>
      </p:sp>
      <p:pic>
        <p:nvPicPr>
          <p:cNvPr id="383" name="Google Shape;383;g1a525ac4934_0_91"/>
          <p:cNvPicPr preferRelativeResize="0"/>
          <p:nvPr/>
        </p:nvPicPr>
        <p:blipFill>
          <a:blip r:embed="rId3">
            <a:alphaModFix/>
          </a:blip>
          <a:stretch>
            <a:fillRect/>
          </a:stretch>
        </p:blipFill>
        <p:spPr>
          <a:xfrm>
            <a:off x="63075" y="2273500"/>
            <a:ext cx="2997000" cy="2971300"/>
          </a:xfrm>
          <a:prstGeom prst="rect">
            <a:avLst/>
          </a:prstGeom>
          <a:noFill/>
          <a:ln>
            <a:noFill/>
          </a:ln>
        </p:spPr>
      </p:pic>
      <p:pic>
        <p:nvPicPr>
          <p:cNvPr id="384" name="Google Shape;384;g1a525ac4934_0_91"/>
          <p:cNvPicPr preferRelativeResize="0"/>
          <p:nvPr/>
        </p:nvPicPr>
        <p:blipFill>
          <a:blip r:embed="rId4">
            <a:alphaModFix/>
          </a:blip>
          <a:stretch>
            <a:fillRect/>
          </a:stretch>
        </p:blipFill>
        <p:spPr>
          <a:xfrm>
            <a:off x="2906000" y="2273500"/>
            <a:ext cx="3332000" cy="3212900"/>
          </a:xfrm>
          <a:prstGeom prst="rect">
            <a:avLst/>
          </a:prstGeom>
          <a:noFill/>
          <a:ln>
            <a:noFill/>
          </a:ln>
        </p:spPr>
      </p:pic>
      <p:pic>
        <p:nvPicPr>
          <p:cNvPr id="385" name="Google Shape;385;g1a525ac4934_0_91"/>
          <p:cNvPicPr preferRelativeResize="0"/>
          <p:nvPr/>
        </p:nvPicPr>
        <p:blipFill rotWithShape="1">
          <a:blip r:embed="rId5">
            <a:alphaModFix/>
          </a:blip>
          <a:srcRect b="0" l="5231" r="0" t="3016"/>
          <a:stretch/>
        </p:blipFill>
        <p:spPr>
          <a:xfrm>
            <a:off x="5986400" y="2349050"/>
            <a:ext cx="3157600" cy="2893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a72a97d7f4_0_0"/>
          <p:cNvSpPr txBox="1"/>
          <p:nvPr>
            <p:ph type="title"/>
          </p:nvPr>
        </p:nvSpPr>
        <p:spPr>
          <a:xfrm>
            <a:off x="311700" y="11141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CatBOOST for different Textual features </a:t>
            </a:r>
            <a:endParaRPr/>
          </a:p>
        </p:txBody>
      </p:sp>
      <p:sp>
        <p:nvSpPr>
          <p:cNvPr id="392" name="Google Shape;392;g1a72a97d7f4_0_0"/>
          <p:cNvSpPr txBox="1"/>
          <p:nvPr>
            <p:ph idx="1" type="body"/>
          </p:nvPr>
        </p:nvSpPr>
        <p:spPr>
          <a:xfrm>
            <a:off x="367750" y="1877663"/>
            <a:ext cx="8520600" cy="45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graphicFrame>
        <p:nvGraphicFramePr>
          <p:cNvPr id="393" name="Google Shape;393;g1a72a97d7f4_0_0"/>
          <p:cNvGraphicFramePr/>
          <p:nvPr/>
        </p:nvGraphicFramePr>
        <p:xfrm>
          <a:off x="367750" y="1877663"/>
          <a:ext cx="3000000" cy="3000000"/>
        </p:xfrm>
        <a:graphic>
          <a:graphicData uri="http://schemas.openxmlformats.org/drawingml/2006/table">
            <a:tbl>
              <a:tblPr>
                <a:noFill/>
                <a:tableStyleId>{9BAAB2DF-1717-4B6A-BD73-F4C6F3F51797}</a:tableStyleId>
              </a:tblPr>
              <a:tblGrid>
                <a:gridCol w="2992025"/>
                <a:gridCol w="2077200"/>
                <a:gridCol w="3140625"/>
              </a:tblGrid>
              <a:tr h="1022725">
                <a:tc>
                  <a:txBody>
                    <a:bodyPr/>
                    <a:lstStyle/>
                    <a:p>
                      <a:pPr indent="0" lvl="0" marL="0" rtl="0" algn="l">
                        <a:spcBef>
                          <a:spcPts val="0"/>
                        </a:spcBef>
                        <a:spcAft>
                          <a:spcPts val="0"/>
                        </a:spcAft>
                        <a:buNone/>
                      </a:pPr>
                      <a:r>
                        <a:rPr lang="en-US" sz="1500">
                          <a:latin typeface="Calibri"/>
                          <a:ea typeface="Calibri"/>
                          <a:cs typeface="Calibri"/>
                          <a:sym typeface="Calibri"/>
                        </a:rPr>
                        <a:t>Feature type</a:t>
                      </a:r>
                      <a:endParaRPr sz="1500">
                        <a:latin typeface="Calibri"/>
                        <a:ea typeface="Calibri"/>
                        <a:cs typeface="Calibri"/>
                        <a:sym typeface="Calibri"/>
                      </a:endParaRPr>
                    </a:p>
                  </a:txBody>
                  <a:tcPr marT="91425" marB="91425" marR="91425" marL="91425">
                    <a:solidFill>
                      <a:schemeClr val="accent5"/>
                    </a:solidFill>
                  </a:tcPr>
                </a:tc>
                <a:tc>
                  <a:txBody>
                    <a:bodyPr/>
                    <a:lstStyle/>
                    <a:p>
                      <a:pPr indent="0" lvl="0" marL="0" rtl="0" algn="l">
                        <a:spcBef>
                          <a:spcPts val="0"/>
                        </a:spcBef>
                        <a:spcAft>
                          <a:spcPts val="0"/>
                        </a:spcAft>
                        <a:buNone/>
                      </a:pPr>
                      <a:r>
                        <a:rPr lang="en-US" sz="1500">
                          <a:latin typeface="Calibri"/>
                          <a:ea typeface="Calibri"/>
                          <a:cs typeface="Calibri"/>
                          <a:sym typeface="Calibri"/>
                        </a:rPr>
                        <a:t>AUROC</a:t>
                      </a:r>
                      <a:endParaRPr sz="1500">
                        <a:latin typeface="Calibri"/>
                        <a:ea typeface="Calibri"/>
                        <a:cs typeface="Calibri"/>
                        <a:sym typeface="Calibri"/>
                      </a:endParaRPr>
                    </a:p>
                  </a:txBody>
                  <a:tcPr marT="91425" marB="91425" marR="91425" marL="91425">
                    <a:solidFill>
                      <a:schemeClr val="accent5"/>
                    </a:solidFill>
                  </a:tcPr>
                </a:tc>
                <a:tc>
                  <a:txBody>
                    <a:bodyPr/>
                    <a:lstStyle/>
                    <a:p>
                      <a:pPr indent="0" lvl="0" marL="0" rtl="0" algn="l">
                        <a:spcBef>
                          <a:spcPts val="0"/>
                        </a:spcBef>
                        <a:spcAft>
                          <a:spcPts val="0"/>
                        </a:spcAft>
                        <a:buNone/>
                      </a:pPr>
                      <a:r>
                        <a:rPr lang="en-US" sz="1500">
                          <a:latin typeface="Calibri"/>
                          <a:ea typeface="Calibri"/>
                          <a:cs typeface="Calibri"/>
                          <a:sym typeface="Calibri"/>
                        </a:rPr>
                        <a:t>Average precision</a:t>
                      </a:r>
                      <a:endParaRPr sz="1500">
                        <a:latin typeface="Calibri"/>
                        <a:ea typeface="Calibri"/>
                        <a:cs typeface="Calibri"/>
                        <a:sym typeface="Calibri"/>
                      </a:endParaRPr>
                    </a:p>
                  </a:txBody>
                  <a:tcPr marT="91425" marB="91425" marR="91425" marL="91425">
                    <a:solidFill>
                      <a:schemeClr val="accent5"/>
                    </a:solidFill>
                  </a:tcPr>
                </a:tc>
              </a:tr>
              <a:tr h="1071800">
                <a:tc>
                  <a:txBody>
                    <a:bodyPr/>
                    <a:lstStyle/>
                    <a:p>
                      <a:pPr indent="0" lvl="0" marL="0" rtl="0" algn="l">
                        <a:spcBef>
                          <a:spcPts val="0"/>
                        </a:spcBef>
                        <a:spcAft>
                          <a:spcPts val="0"/>
                        </a:spcAft>
                        <a:buNone/>
                      </a:pPr>
                      <a:r>
                        <a:rPr lang="en-US" sz="1500">
                          <a:latin typeface="Calibri"/>
                          <a:ea typeface="Calibri"/>
                          <a:cs typeface="Calibri"/>
                          <a:sym typeface="Calibri"/>
                        </a:rPr>
                        <a:t>Readability</a:t>
                      </a:r>
                      <a:r>
                        <a:rPr lang="en-US" sz="1500">
                          <a:latin typeface="Calibri"/>
                          <a:ea typeface="Calibri"/>
                          <a:cs typeface="Calibri"/>
                          <a:sym typeface="Calibri"/>
                        </a:rPr>
                        <a:t> Features</a:t>
                      </a:r>
                      <a:endParaRPr sz="1500">
                        <a:latin typeface="Calibri"/>
                        <a:ea typeface="Calibri"/>
                        <a:cs typeface="Calibri"/>
                        <a:sym typeface="Calibri"/>
                      </a:endParaRPr>
                    </a:p>
                  </a:txBody>
                  <a:tcPr marT="91425" marB="91425" marR="91425" marL="91425">
                    <a:solidFill>
                      <a:schemeClr val="accent5"/>
                    </a:solidFill>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0.719</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txBody>
                  <a:tcPr marT="91425" marB="91425" marR="91425" marL="91425">
                    <a:solidFill>
                      <a:schemeClr val="accent5"/>
                    </a:solidFill>
                  </a:tcPr>
                </a:tc>
                <a:tc>
                  <a:txBody>
                    <a:bodyPr/>
                    <a:lstStyle/>
                    <a:p>
                      <a:pPr indent="0" lvl="0" marL="0" rtl="0" algn="l">
                        <a:lnSpc>
                          <a:spcPct val="115000"/>
                        </a:lnSpc>
                        <a:spcBef>
                          <a:spcPts val="0"/>
                        </a:spcBef>
                        <a:spcAft>
                          <a:spcPts val="0"/>
                        </a:spcAft>
                        <a:buNone/>
                      </a:pPr>
                      <a:r>
                        <a:rPr lang="en-US" sz="1500">
                          <a:latin typeface="Calibri"/>
                          <a:ea typeface="Calibri"/>
                          <a:cs typeface="Calibri"/>
                          <a:sym typeface="Calibri"/>
                        </a:rPr>
                        <a:t>0.822</a:t>
                      </a:r>
                      <a:endParaRPr sz="1500">
                        <a:latin typeface="Calibri"/>
                        <a:ea typeface="Calibri"/>
                        <a:cs typeface="Calibri"/>
                        <a:sym typeface="Calibri"/>
                      </a:endParaRPr>
                    </a:p>
                    <a:p>
                      <a:pPr indent="0" lvl="0" marL="0" rtl="0" algn="l">
                        <a:lnSpc>
                          <a:spcPct val="115000"/>
                        </a:lnSpc>
                        <a:spcBef>
                          <a:spcPts val="0"/>
                        </a:spcBef>
                        <a:spcAft>
                          <a:spcPts val="0"/>
                        </a:spcAft>
                        <a:buNone/>
                      </a:pPr>
                      <a:r>
                        <a:t/>
                      </a:r>
                      <a:endParaRPr sz="1500">
                        <a:highlight>
                          <a:srgbClr val="FFFFFF"/>
                        </a:highlight>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txBody>
                  <a:tcPr marT="91425" marB="91425" marR="91425" marL="91425">
                    <a:solidFill>
                      <a:schemeClr val="accent5"/>
                    </a:solidFill>
                  </a:tcPr>
                </a:tc>
              </a:tr>
              <a:tr h="817375">
                <a:tc>
                  <a:txBody>
                    <a:bodyPr/>
                    <a:lstStyle/>
                    <a:p>
                      <a:pPr indent="0" lvl="0" marL="0" rtl="0" algn="l">
                        <a:spcBef>
                          <a:spcPts val="0"/>
                        </a:spcBef>
                        <a:spcAft>
                          <a:spcPts val="0"/>
                        </a:spcAft>
                        <a:buNone/>
                      </a:pPr>
                      <a:r>
                        <a:rPr lang="en-US" sz="1500">
                          <a:latin typeface="Calibri"/>
                          <a:ea typeface="Calibri"/>
                          <a:cs typeface="Calibri"/>
                          <a:sym typeface="Calibri"/>
                        </a:rPr>
                        <a:t>Writing Features</a:t>
                      </a:r>
                      <a:endParaRPr sz="1500">
                        <a:latin typeface="Calibri"/>
                        <a:ea typeface="Calibri"/>
                        <a:cs typeface="Calibri"/>
                        <a:sym typeface="Calibri"/>
                      </a:endParaRPr>
                    </a:p>
                  </a:txBody>
                  <a:tcPr marT="91425" marB="91425" marR="91425" marL="91425">
                    <a:solidFill>
                      <a:schemeClr val="accent5"/>
                    </a:solidFill>
                  </a:tcPr>
                </a:tc>
                <a:tc>
                  <a:txBody>
                    <a:bodyPr/>
                    <a:lstStyle/>
                    <a:p>
                      <a:pPr indent="0" lvl="0" marL="0" rtl="0" algn="l">
                        <a:spcBef>
                          <a:spcPts val="0"/>
                        </a:spcBef>
                        <a:spcAft>
                          <a:spcPts val="0"/>
                        </a:spcAft>
                        <a:buNone/>
                      </a:pPr>
                      <a:r>
                        <a:rPr lang="en-US" sz="1500">
                          <a:latin typeface="Calibri"/>
                          <a:ea typeface="Calibri"/>
                          <a:cs typeface="Calibri"/>
                          <a:sym typeface="Calibri"/>
                        </a:rPr>
                        <a:t>0.731</a:t>
                      </a:r>
                      <a:endParaRPr sz="1500">
                        <a:latin typeface="Calibri"/>
                        <a:ea typeface="Calibri"/>
                        <a:cs typeface="Calibri"/>
                        <a:sym typeface="Calibri"/>
                      </a:endParaRPr>
                    </a:p>
                  </a:txBody>
                  <a:tcPr marT="91425" marB="91425" marR="91425" marL="91425">
                    <a:solidFill>
                      <a:schemeClr val="accent5"/>
                    </a:solidFill>
                  </a:tcPr>
                </a:tc>
                <a:tc>
                  <a:txBody>
                    <a:bodyPr/>
                    <a:lstStyle/>
                    <a:p>
                      <a:pPr indent="0" lvl="0" marL="0" rtl="0" algn="l">
                        <a:spcBef>
                          <a:spcPts val="0"/>
                        </a:spcBef>
                        <a:spcAft>
                          <a:spcPts val="0"/>
                        </a:spcAft>
                        <a:buNone/>
                      </a:pPr>
                      <a:r>
                        <a:rPr lang="en-US" sz="1500">
                          <a:latin typeface="Calibri"/>
                          <a:ea typeface="Calibri"/>
                          <a:cs typeface="Calibri"/>
                          <a:sym typeface="Calibri"/>
                        </a:rPr>
                        <a:t>0.8335</a:t>
                      </a:r>
                      <a:endParaRPr sz="1500">
                        <a:latin typeface="Calibri"/>
                        <a:ea typeface="Calibri"/>
                        <a:cs typeface="Calibri"/>
                        <a:sym typeface="Calibri"/>
                      </a:endParaRPr>
                    </a:p>
                  </a:txBody>
                  <a:tcPr marT="91425" marB="91425" marR="91425" marL="91425">
                    <a:solidFill>
                      <a:schemeClr val="accent5"/>
                    </a:solidFill>
                  </a:tcPr>
                </a:tc>
              </a:tr>
              <a:tr h="1022725">
                <a:tc>
                  <a:txBody>
                    <a:bodyPr/>
                    <a:lstStyle/>
                    <a:p>
                      <a:pPr indent="0" lvl="0" marL="0" rtl="0" algn="l">
                        <a:spcBef>
                          <a:spcPts val="0"/>
                        </a:spcBef>
                        <a:spcAft>
                          <a:spcPts val="0"/>
                        </a:spcAft>
                        <a:buNone/>
                      </a:pPr>
                      <a:r>
                        <a:rPr lang="en-US" sz="1500">
                          <a:latin typeface="Calibri"/>
                          <a:ea typeface="Calibri"/>
                          <a:cs typeface="Calibri"/>
                          <a:sym typeface="Calibri"/>
                        </a:rPr>
                        <a:t>Emotions Features</a:t>
                      </a:r>
                      <a:endParaRPr sz="1500">
                        <a:latin typeface="Calibri"/>
                        <a:ea typeface="Calibri"/>
                        <a:cs typeface="Calibri"/>
                        <a:sym typeface="Calibri"/>
                      </a:endParaRPr>
                    </a:p>
                  </a:txBody>
                  <a:tcPr marT="91425" marB="91425" marR="91425" marL="91425">
                    <a:solidFill>
                      <a:schemeClr val="accent5"/>
                    </a:solidFill>
                  </a:tcPr>
                </a:tc>
                <a:tc>
                  <a:txBody>
                    <a:bodyPr/>
                    <a:lstStyle/>
                    <a:p>
                      <a:pPr indent="0" lvl="0" marL="0" rtl="0" algn="l">
                        <a:lnSpc>
                          <a:spcPct val="115000"/>
                        </a:lnSpc>
                        <a:spcBef>
                          <a:spcPts val="0"/>
                        </a:spcBef>
                        <a:spcAft>
                          <a:spcPts val="0"/>
                        </a:spcAft>
                        <a:buNone/>
                      </a:pPr>
                      <a:r>
                        <a:rPr b="1" lang="en-US" sz="1500">
                          <a:latin typeface="Calibri"/>
                          <a:ea typeface="Calibri"/>
                          <a:cs typeface="Calibri"/>
                          <a:sym typeface="Calibri"/>
                        </a:rPr>
                        <a:t>0.772</a:t>
                      </a:r>
                      <a:endParaRPr b="1" sz="1500">
                        <a:latin typeface="Calibri"/>
                        <a:ea typeface="Calibri"/>
                        <a:cs typeface="Calibri"/>
                        <a:sym typeface="Calibri"/>
                      </a:endParaRPr>
                    </a:p>
                    <a:p>
                      <a:pPr indent="0" lvl="0" marL="0" rtl="0" algn="l">
                        <a:spcBef>
                          <a:spcPts val="0"/>
                        </a:spcBef>
                        <a:spcAft>
                          <a:spcPts val="0"/>
                        </a:spcAft>
                        <a:buNone/>
                      </a:pPr>
                      <a:r>
                        <a:t/>
                      </a:r>
                      <a:endParaRPr b="1" sz="1500">
                        <a:highlight>
                          <a:srgbClr val="FFFFFF"/>
                        </a:highlight>
                        <a:latin typeface="Calibri"/>
                        <a:ea typeface="Calibri"/>
                        <a:cs typeface="Calibri"/>
                        <a:sym typeface="Calibri"/>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US" sz="1500">
                          <a:latin typeface="Calibri"/>
                          <a:ea typeface="Calibri"/>
                          <a:cs typeface="Calibri"/>
                          <a:sym typeface="Calibri"/>
                        </a:rPr>
                        <a:t>0.867</a:t>
                      </a:r>
                      <a:endParaRPr b="1" sz="1500">
                        <a:latin typeface="Calibri"/>
                        <a:ea typeface="Calibri"/>
                        <a:cs typeface="Calibri"/>
                        <a:sym typeface="Calibri"/>
                      </a:endParaRPr>
                    </a:p>
                    <a:p>
                      <a:pPr indent="0" lvl="0" marL="0" rtl="0" algn="l">
                        <a:spcBef>
                          <a:spcPts val="0"/>
                        </a:spcBef>
                        <a:spcAft>
                          <a:spcPts val="0"/>
                        </a:spcAft>
                        <a:buNone/>
                      </a:pPr>
                      <a:r>
                        <a:t/>
                      </a:r>
                      <a:endParaRPr b="1" sz="1500">
                        <a:latin typeface="Calibri"/>
                        <a:ea typeface="Calibri"/>
                        <a:cs typeface="Calibri"/>
                        <a:sym typeface="Calibri"/>
                      </a:endParaRPr>
                    </a:p>
                  </a:txBody>
                  <a:tcPr marT="91425" marB="91425" marR="91425" marL="91425">
                    <a:solidFill>
                      <a:schemeClr val="accent5"/>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1a525ac4934_0_97"/>
          <p:cNvSpPr txBox="1"/>
          <p:nvPr>
            <p:ph type="title"/>
          </p:nvPr>
        </p:nvSpPr>
        <p:spPr>
          <a:xfrm>
            <a:off x="311700" y="104401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US"/>
              <a:t>Conclusion</a:t>
            </a:r>
            <a:endParaRPr b="1"/>
          </a:p>
        </p:txBody>
      </p:sp>
      <p:sp>
        <p:nvSpPr>
          <p:cNvPr id="400" name="Google Shape;400;g1a525ac4934_0_97"/>
          <p:cNvSpPr txBox="1"/>
          <p:nvPr>
            <p:ph idx="1" type="body"/>
          </p:nvPr>
        </p:nvSpPr>
        <p:spPr>
          <a:xfrm>
            <a:off x="311700" y="1902783"/>
            <a:ext cx="8520600" cy="45552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US" sz="2100"/>
              <a:t>Our experiment shows boosting algorithms</a:t>
            </a:r>
            <a:r>
              <a:rPr lang="en-US" sz="2100"/>
              <a:t> perform well than other supervised algorithms. </a:t>
            </a:r>
            <a:endParaRPr sz="2100"/>
          </a:p>
          <a:p>
            <a:pPr indent="0" lvl="0" marL="457200" rtl="0" algn="l">
              <a:spcBef>
                <a:spcPts val="0"/>
              </a:spcBef>
              <a:spcAft>
                <a:spcPts val="0"/>
              </a:spcAft>
              <a:buNone/>
            </a:pPr>
            <a:r>
              <a:t/>
            </a:r>
            <a:endParaRPr sz="2100"/>
          </a:p>
          <a:p>
            <a:pPr indent="-361950" lvl="0" marL="457200" rtl="0" algn="l">
              <a:spcBef>
                <a:spcPts val="0"/>
              </a:spcBef>
              <a:spcAft>
                <a:spcPts val="0"/>
              </a:spcAft>
              <a:buSzPts val="2100"/>
              <a:buChar char="●"/>
            </a:pPr>
            <a:r>
              <a:rPr lang="en-US" sz="2100"/>
              <a:t>Among textual features, emotional features are most useful for </a:t>
            </a:r>
            <a:r>
              <a:rPr lang="en-US" sz="2100"/>
              <a:t>the detection of fake news.</a:t>
            </a:r>
            <a:endParaRPr sz="2100"/>
          </a:p>
          <a:p>
            <a:pPr indent="0" lvl="0" marL="457200" rtl="0" algn="l">
              <a:spcBef>
                <a:spcPts val="0"/>
              </a:spcBef>
              <a:spcAft>
                <a:spcPts val="0"/>
              </a:spcAft>
              <a:buNone/>
            </a:pPr>
            <a:r>
              <a:t/>
            </a:r>
            <a:endParaRPr sz="2100"/>
          </a:p>
          <a:p>
            <a:pPr indent="-361950" lvl="0" marL="457200" rtl="0" algn="l">
              <a:spcBef>
                <a:spcPts val="0"/>
              </a:spcBef>
              <a:spcAft>
                <a:spcPts val="0"/>
              </a:spcAft>
              <a:buSzPts val="2100"/>
              <a:buChar char="●"/>
            </a:pPr>
            <a:r>
              <a:rPr lang="en-US" sz="2100"/>
              <a:t>Negative emotions were important to detect fake news.</a:t>
            </a:r>
            <a:endParaRPr sz="2100"/>
          </a:p>
          <a:p>
            <a:pPr indent="0" lvl="0" marL="0" rtl="0" algn="l">
              <a:spcBef>
                <a:spcPts val="0"/>
              </a:spcBef>
              <a:spcAft>
                <a:spcPts val="0"/>
              </a:spcAft>
              <a:buNone/>
            </a:pPr>
            <a:r>
              <a:t/>
            </a:r>
            <a:endParaRPr sz="2100"/>
          </a:p>
          <a:p>
            <a:pPr indent="-361950" lvl="0" marL="457200" rtl="0" algn="l">
              <a:spcBef>
                <a:spcPts val="0"/>
              </a:spcBef>
              <a:spcAft>
                <a:spcPts val="0"/>
              </a:spcAft>
              <a:buSzPts val="2100"/>
              <a:buChar char="●"/>
            </a:pPr>
            <a:r>
              <a:rPr lang="en-US" sz="2100"/>
              <a:t>We </a:t>
            </a:r>
            <a:r>
              <a:rPr lang="en-US" sz="2100"/>
              <a:t>believe</a:t>
            </a:r>
            <a:r>
              <a:rPr lang="en-US" sz="2100"/>
              <a:t> that extension of our work will include adding user features and network features.</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4"/>
          <p:cNvSpPr txBox="1"/>
          <p:nvPr>
            <p:ph type="title"/>
          </p:nvPr>
        </p:nvSpPr>
        <p:spPr>
          <a:xfrm>
            <a:off x="560313" y="1099400"/>
            <a:ext cx="7772400" cy="1362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9347A"/>
              </a:buClr>
              <a:buSzPts val="4000"/>
              <a:buFont typeface="Calibri"/>
              <a:buNone/>
            </a:pPr>
            <a:r>
              <a:rPr lang="en-US"/>
              <a:t>THANK YOU! </a:t>
            </a:r>
            <a:endParaRPr/>
          </a:p>
          <a:p>
            <a:pPr indent="457200" lvl="0" marL="2286000" rtl="0" algn="l">
              <a:lnSpc>
                <a:spcPct val="100000"/>
              </a:lnSpc>
              <a:spcBef>
                <a:spcPts val="0"/>
              </a:spcBef>
              <a:spcAft>
                <a:spcPts val="0"/>
              </a:spcAft>
              <a:buClr>
                <a:srgbClr val="09347A"/>
              </a:buClr>
              <a:buSzPts val="4000"/>
              <a:buFont typeface="Calibri"/>
              <a:buNone/>
            </a:pPr>
            <a:r>
              <a:rPr lang="en-US"/>
              <a:t>Any Questions?</a:t>
            </a:r>
            <a:endParaRPr/>
          </a:p>
        </p:txBody>
      </p:sp>
      <p:sp>
        <p:nvSpPr>
          <p:cNvPr id="406" name="Google Shape;406;p14"/>
          <p:cNvSpPr txBox="1"/>
          <p:nvPr>
            <p:ph idx="1" type="body"/>
          </p:nvPr>
        </p:nvSpPr>
        <p:spPr>
          <a:xfrm>
            <a:off x="992325" y="2619003"/>
            <a:ext cx="7772400" cy="141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400"/>
              </a:spcBef>
              <a:spcAft>
                <a:spcPts val="0"/>
              </a:spcAft>
              <a:buClr>
                <a:srgbClr val="30302C"/>
              </a:buClr>
              <a:buSzPts val="2000"/>
              <a:buNone/>
            </a:pPr>
            <a:r>
              <a:rPr lang="en-US" u="sng">
                <a:solidFill>
                  <a:schemeClr val="hlink"/>
                </a:solidFill>
                <a:hlinkClick r:id="rId3"/>
              </a:rPr>
              <a:t>royalpathak@u.boisestate.edu</a:t>
            </a:r>
            <a:endParaRPr u="sng"/>
          </a:p>
          <a:p>
            <a:pPr indent="0" lvl="0" marL="0" rtl="0" algn="l">
              <a:lnSpc>
                <a:spcPct val="100000"/>
              </a:lnSpc>
              <a:spcBef>
                <a:spcPts val="400"/>
              </a:spcBef>
              <a:spcAft>
                <a:spcPts val="0"/>
              </a:spcAft>
              <a:buClr>
                <a:srgbClr val="30302C"/>
              </a:buClr>
              <a:buSzPts val="2000"/>
              <a:buNone/>
            </a:pPr>
            <a:r>
              <a:rPr lang="en-US" u="sng">
                <a:solidFill>
                  <a:schemeClr val="hlink"/>
                </a:solidFill>
                <a:hlinkClick r:id="rId4"/>
              </a:rPr>
              <a:t>rohanraut@u.boisestate.edu</a:t>
            </a:r>
            <a:r>
              <a:rPr lang="en-US" u="sng"/>
              <a:t> </a:t>
            </a:r>
            <a:endParaRPr u="sng"/>
          </a:p>
          <a:p>
            <a:pPr indent="0" lvl="0" marL="0" rtl="0" algn="l">
              <a:lnSpc>
                <a:spcPct val="100000"/>
              </a:lnSpc>
              <a:spcBef>
                <a:spcPts val="400"/>
              </a:spcBef>
              <a:spcAft>
                <a:spcPts val="0"/>
              </a:spcAft>
              <a:buClr>
                <a:srgbClr val="30302C"/>
              </a:buClr>
              <a:buSzPts val="2000"/>
              <a:buNone/>
            </a:pPr>
            <a:r>
              <a:rPr lang="en-US" u="sng">
                <a:solidFill>
                  <a:schemeClr val="hlink"/>
                </a:solidFill>
                <a:hlinkClick r:id="rId5"/>
              </a:rPr>
              <a:t>srabantiguha@u.boisestate.edu</a:t>
            </a:r>
            <a:r>
              <a:rPr lang="en-US" u="sng"/>
              <a:t> </a:t>
            </a:r>
            <a:endParaRPr u="sng"/>
          </a:p>
          <a:p>
            <a:pPr indent="0" lvl="0" marL="0" rtl="0" algn="l">
              <a:lnSpc>
                <a:spcPct val="100000"/>
              </a:lnSpc>
              <a:spcBef>
                <a:spcPts val="400"/>
              </a:spcBef>
              <a:spcAft>
                <a:spcPts val="0"/>
              </a:spcAft>
              <a:buClr>
                <a:srgbClr val="30302C"/>
              </a:buClr>
              <a:buSzPts val="2000"/>
              <a:buNone/>
            </a:pPr>
            <a:r>
              <a:rPr lang="en-US" u="sng">
                <a:solidFill>
                  <a:schemeClr val="hlink"/>
                </a:solidFill>
                <a:hlinkClick r:id="rId6"/>
              </a:rPr>
              <a:t>deeptigururajbar@u.boisestate.edu</a:t>
            </a:r>
            <a:r>
              <a:rPr lang="en-US" u="sng"/>
              <a:t> </a:t>
            </a:r>
            <a:endParaRPr u="sng"/>
          </a:p>
        </p:txBody>
      </p:sp>
      <p:pic>
        <p:nvPicPr>
          <p:cNvPr id="407" name="Google Shape;407;p14"/>
          <p:cNvPicPr preferRelativeResize="0"/>
          <p:nvPr/>
        </p:nvPicPr>
        <p:blipFill rotWithShape="1">
          <a:blip r:embed="rId7">
            <a:alphaModFix/>
          </a:blip>
          <a:srcRect b="18908" l="69365" r="20096" t="66203"/>
          <a:stretch/>
        </p:blipFill>
        <p:spPr>
          <a:xfrm>
            <a:off x="310500" y="2619000"/>
            <a:ext cx="546826" cy="4556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
          <p:cNvSpPr txBox="1"/>
          <p:nvPr>
            <p:ph type="title"/>
          </p:nvPr>
        </p:nvSpPr>
        <p:spPr>
          <a:xfrm>
            <a:off x="190200" y="998367"/>
            <a:ext cx="8520600" cy="763500"/>
          </a:xfrm>
          <a:prstGeom prst="rect">
            <a:avLst/>
          </a:prstGeom>
          <a:noFill/>
          <a:ln>
            <a:noFill/>
          </a:ln>
        </p:spPr>
        <p:txBody>
          <a:bodyPr anchorCtr="0" anchor="t" bIns="91425" lIns="91425" spcFirstLastPara="1" rIns="91425" wrap="square" tIns="91425">
            <a:normAutofit fontScale="90000"/>
          </a:bodyPr>
          <a:lstStyle/>
          <a:p>
            <a:pPr indent="0" lvl="0" marL="3200400" rtl="0" algn="l">
              <a:lnSpc>
                <a:spcPct val="90000"/>
              </a:lnSpc>
              <a:spcBef>
                <a:spcPts val="0"/>
              </a:spcBef>
              <a:spcAft>
                <a:spcPts val="0"/>
              </a:spcAft>
              <a:buSzPct val="75757"/>
              <a:buNone/>
            </a:pPr>
            <a:r>
              <a:rPr lang="en-US"/>
              <a:t>Fake News</a:t>
            </a:r>
            <a:endParaRPr/>
          </a:p>
        </p:txBody>
      </p:sp>
      <p:sp>
        <p:nvSpPr>
          <p:cNvPr id="126" name="Google Shape;126;p3"/>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SzPts val="1800"/>
              <a:buNone/>
            </a:pPr>
            <a:r>
              <a:rPr lang="en-US" sz="3100"/>
              <a:t>Fake news is false or misleading information that is spread deliberately to deceive.</a:t>
            </a:r>
            <a:endParaRPr sz="3100"/>
          </a:p>
          <a:p>
            <a:pPr indent="0" lvl="0" marL="0" rtl="0" algn="l">
              <a:lnSpc>
                <a:spcPct val="90000"/>
              </a:lnSpc>
              <a:spcBef>
                <a:spcPts val="0"/>
              </a:spcBef>
              <a:spcAft>
                <a:spcPts val="0"/>
              </a:spcAft>
              <a:buSzPts val="1800"/>
              <a:buNone/>
            </a:pPr>
            <a:r>
              <a:t/>
            </a:r>
            <a:endParaRPr/>
          </a:p>
        </p:txBody>
      </p:sp>
      <p:pic>
        <p:nvPicPr>
          <p:cNvPr id="127" name="Google Shape;127;p3"/>
          <p:cNvPicPr preferRelativeResize="0"/>
          <p:nvPr/>
        </p:nvPicPr>
        <p:blipFill rotWithShape="1">
          <a:blip r:embed="rId3">
            <a:alphaModFix/>
          </a:blip>
          <a:srcRect b="0" l="0" r="0" t="0"/>
          <a:stretch/>
        </p:blipFill>
        <p:spPr>
          <a:xfrm>
            <a:off x="2443500" y="2479975"/>
            <a:ext cx="4590000" cy="3539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4"/>
          <p:cNvPicPr preferRelativeResize="0"/>
          <p:nvPr/>
        </p:nvPicPr>
        <p:blipFill rotWithShape="1">
          <a:blip r:embed="rId3">
            <a:alphaModFix/>
          </a:blip>
          <a:srcRect b="0" l="0" r="0" t="0"/>
          <a:stretch/>
        </p:blipFill>
        <p:spPr>
          <a:xfrm>
            <a:off x="638400" y="1893900"/>
            <a:ext cx="7743825" cy="2615100"/>
          </a:xfrm>
          <a:prstGeom prst="rect">
            <a:avLst/>
          </a:prstGeom>
          <a:noFill/>
          <a:ln>
            <a:noFill/>
          </a:ln>
        </p:spPr>
      </p:pic>
      <p:sp>
        <p:nvSpPr>
          <p:cNvPr id="134" name="Google Shape;134;p4"/>
          <p:cNvSpPr txBox="1"/>
          <p:nvPr>
            <p:ph type="title"/>
          </p:nvPr>
        </p:nvSpPr>
        <p:spPr>
          <a:xfrm>
            <a:off x="717900" y="1130392"/>
            <a:ext cx="8520600" cy="763500"/>
          </a:xfrm>
          <a:prstGeom prst="rect">
            <a:avLst/>
          </a:prstGeom>
          <a:noFill/>
          <a:ln>
            <a:noFill/>
          </a:ln>
        </p:spPr>
        <p:txBody>
          <a:bodyPr anchorCtr="0" anchor="t" bIns="91425" lIns="91425" spcFirstLastPara="1" rIns="91425" wrap="square" tIns="91425">
            <a:normAutofit fontScale="90000"/>
          </a:bodyPr>
          <a:lstStyle/>
          <a:p>
            <a:pPr indent="457200" lvl="0" marL="0" rtl="0" algn="l">
              <a:lnSpc>
                <a:spcPct val="90000"/>
              </a:lnSpc>
              <a:spcBef>
                <a:spcPts val="0"/>
              </a:spcBef>
              <a:spcAft>
                <a:spcPts val="0"/>
              </a:spcAft>
              <a:buSzPct val="75757"/>
              <a:buNone/>
            </a:pPr>
            <a:r>
              <a:rPr lang="en-US"/>
              <a:t>Other Forms of False Information</a:t>
            </a:r>
            <a:endParaRPr/>
          </a:p>
        </p:txBody>
      </p:sp>
      <p:sp>
        <p:nvSpPr>
          <p:cNvPr id="135" name="Google Shape;135;p4"/>
          <p:cNvSpPr txBox="1"/>
          <p:nvPr/>
        </p:nvSpPr>
        <p:spPr>
          <a:xfrm>
            <a:off x="794550" y="5832000"/>
            <a:ext cx="774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Kumar, Srijan &amp; Shah, Neil. (2018). False Information on Web and Social Media: A Survey.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5"/>
          <p:cNvSpPr txBox="1"/>
          <p:nvPr>
            <p:ph type="title"/>
          </p:nvPr>
        </p:nvSpPr>
        <p:spPr>
          <a:xfrm>
            <a:off x="704400" y="989117"/>
            <a:ext cx="8520600" cy="763500"/>
          </a:xfrm>
          <a:prstGeom prst="rect">
            <a:avLst/>
          </a:prstGeom>
          <a:noFill/>
          <a:ln>
            <a:noFill/>
          </a:ln>
        </p:spPr>
        <p:txBody>
          <a:bodyPr anchorCtr="0" anchor="t" bIns="91425" lIns="91425" spcFirstLastPara="1" rIns="91425" wrap="square" tIns="91425">
            <a:normAutofit fontScale="90000"/>
          </a:bodyPr>
          <a:lstStyle/>
          <a:p>
            <a:pPr indent="457200" lvl="0" marL="0" rtl="0" algn="l">
              <a:lnSpc>
                <a:spcPct val="90000"/>
              </a:lnSpc>
              <a:spcBef>
                <a:spcPts val="0"/>
              </a:spcBef>
              <a:spcAft>
                <a:spcPts val="0"/>
              </a:spcAft>
              <a:buSzPct val="75757"/>
              <a:buNone/>
            </a:pPr>
            <a:r>
              <a:rPr lang="en-US"/>
              <a:t>Other Forms of False Information</a:t>
            </a:r>
            <a:endParaRPr/>
          </a:p>
        </p:txBody>
      </p:sp>
      <p:pic>
        <p:nvPicPr>
          <p:cNvPr id="142" name="Google Shape;142;p5"/>
          <p:cNvPicPr preferRelativeResize="0"/>
          <p:nvPr/>
        </p:nvPicPr>
        <p:blipFill rotWithShape="1">
          <a:blip r:embed="rId3">
            <a:alphaModFix/>
          </a:blip>
          <a:srcRect b="0" l="0" r="0" t="0"/>
          <a:stretch/>
        </p:blipFill>
        <p:spPr>
          <a:xfrm>
            <a:off x="1541250" y="1752625"/>
            <a:ext cx="6061500" cy="3914775"/>
          </a:xfrm>
          <a:prstGeom prst="rect">
            <a:avLst/>
          </a:prstGeom>
          <a:noFill/>
          <a:ln>
            <a:noFill/>
          </a:ln>
        </p:spPr>
      </p:pic>
      <p:sp>
        <p:nvSpPr>
          <p:cNvPr id="143" name="Google Shape;143;p5"/>
          <p:cNvSpPr txBox="1"/>
          <p:nvPr/>
        </p:nvSpPr>
        <p:spPr>
          <a:xfrm>
            <a:off x="171000" y="5764500"/>
            <a:ext cx="88020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Source: </a:t>
            </a:r>
            <a:r>
              <a:rPr b="0" i="0" lang="en-US" sz="900" u="none" cap="none" strike="noStrike">
                <a:solidFill>
                  <a:srgbClr val="222222"/>
                </a:solidFill>
                <a:highlight>
                  <a:srgbClr val="FFFFFF"/>
                </a:highlight>
                <a:latin typeface="Arial"/>
                <a:ea typeface="Arial"/>
                <a:cs typeface="Arial"/>
                <a:sym typeface="Arial"/>
              </a:rPr>
              <a:t>Stitini, O.; Kaloun, S.; Bencharef, O. Towards the Detection of Fake News on Social Networks Contributing to the Improvement of Trust and Transparency in Recommendation Systems: Trends and Challenges. </a:t>
            </a:r>
            <a:r>
              <a:rPr b="0" i="1" lang="en-US" sz="900" u="none" cap="none" strike="noStrike">
                <a:solidFill>
                  <a:srgbClr val="222222"/>
                </a:solidFill>
                <a:highlight>
                  <a:srgbClr val="FFFFFF"/>
                </a:highlight>
                <a:latin typeface="Arial"/>
                <a:ea typeface="Arial"/>
                <a:cs typeface="Arial"/>
                <a:sym typeface="Arial"/>
              </a:rPr>
              <a:t>Information</a:t>
            </a:r>
            <a:r>
              <a:rPr b="0" i="0" lang="en-US" sz="900" u="none" cap="none" strike="noStrike">
                <a:solidFill>
                  <a:srgbClr val="222222"/>
                </a:solidFill>
                <a:highlight>
                  <a:srgbClr val="FFFFFF"/>
                </a:highlight>
                <a:latin typeface="Arial"/>
                <a:ea typeface="Arial"/>
                <a:cs typeface="Arial"/>
                <a:sym typeface="Arial"/>
              </a:rPr>
              <a:t> </a:t>
            </a:r>
            <a:r>
              <a:rPr b="1" i="0" lang="en-US" sz="900" u="none" cap="none" strike="noStrike">
                <a:solidFill>
                  <a:srgbClr val="222222"/>
                </a:solidFill>
                <a:highlight>
                  <a:srgbClr val="FFFFFF"/>
                </a:highlight>
                <a:latin typeface="Arial"/>
                <a:ea typeface="Arial"/>
                <a:cs typeface="Arial"/>
                <a:sym typeface="Arial"/>
              </a:rPr>
              <a:t>2022</a:t>
            </a:r>
            <a:r>
              <a:rPr b="0" i="0" lang="en-US" sz="900" u="none" cap="none" strike="noStrike">
                <a:solidFill>
                  <a:srgbClr val="222222"/>
                </a:solidFill>
                <a:highlight>
                  <a:srgbClr val="FFFFFF"/>
                </a:highlight>
                <a:latin typeface="Arial"/>
                <a:ea typeface="Arial"/>
                <a:cs typeface="Arial"/>
                <a:sym typeface="Arial"/>
              </a:rPr>
              <a:t>, </a:t>
            </a:r>
            <a:r>
              <a:rPr b="0" i="1" lang="en-US" sz="900" u="none" cap="none" strike="noStrike">
                <a:solidFill>
                  <a:srgbClr val="222222"/>
                </a:solidFill>
                <a:highlight>
                  <a:srgbClr val="FFFFFF"/>
                </a:highlight>
                <a:latin typeface="Arial"/>
                <a:ea typeface="Arial"/>
                <a:cs typeface="Arial"/>
                <a:sym typeface="Arial"/>
              </a:rPr>
              <a:t>13</a:t>
            </a:r>
            <a:r>
              <a:rPr b="0" i="0" lang="en-US" sz="900" u="none" cap="none" strike="noStrike">
                <a:solidFill>
                  <a:srgbClr val="222222"/>
                </a:solidFill>
                <a:highlight>
                  <a:srgbClr val="FFFFFF"/>
                </a:highlight>
                <a:latin typeface="Arial"/>
                <a:ea typeface="Arial"/>
                <a:cs typeface="Arial"/>
                <a:sym typeface="Arial"/>
              </a:rPr>
              <a:t>, 128. https://doi.org/10.3390/info13030128</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6"/>
          <p:cNvSpPr txBox="1"/>
          <p:nvPr>
            <p:ph type="title"/>
          </p:nvPr>
        </p:nvSpPr>
        <p:spPr>
          <a:xfrm>
            <a:off x="311700" y="989117"/>
            <a:ext cx="8520600" cy="76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SzPct val="75757"/>
              <a:buNone/>
            </a:pPr>
            <a:r>
              <a:rPr lang="en-US"/>
              <a:t>Why misinformation is dangerous ?</a:t>
            </a:r>
            <a:endParaRPr/>
          </a:p>
        </p:txBody>
      </p:sp>
      <p:sp>
        <p:nvSpPr>
          <p:cNvPr id="150" name="Google Shape;150;p6"/>
          <p:cNvSpPr txBox="1"/>
          <p:nvPr/>
        </p:nvSpPr>
        <p:spPr>
          <a:xfrm>
            <a:off x="135000" y="1741500"/>
            <a:ext cx="7020000" cy="585000"/>
          </a:xfrm>
          <a:prstGeom prst="rect">
            <a:avLst/>
          </a:prstGeom>
          <a:noFill/>
          <a:ln>
            <a:noFill/>
          </a:ln>
        </p:spPr>
        <p:txBody>
          <a:bodyPr anchorCtr="0" anchor="t" bIns="91425" lIns="91425" spcFirstLastPara="1" rIns="91425" wrap="square" tIns="91425">
            <a:spAutoFit/>
          </a:bodyPr>
          <a:lstStyle/>
          <a:p>
            <a:pPr indent="-393700" lvl="0" marL="457200" marR="0" rtl="0" algn="l">
              <a:lnSpc>
                <a:spcPct val="100000"/>
              </a:lnSpc>
              <a:spcBef>
                <a:spcPts val="0"/>
              </a:spcBef>
              <a:spcAft>
                <a:spcPts val="0"/>
              </a:spcAft>
              <a:buClr>
                <a:srgbClr val="0000FF"/>
              </a:buClr>
              <a:buSzPts val="2600"/>
              <a:buFont typeface="Calibri"/>
              <a:buChar char="❖"/>
            </a:pPr>
            <a:r>
              <a:rPr b="1" i="0" lang="en-US" sz="2600" u="none" cap="none" strike="noStrike">
                <a:solidFill>
                  <a:srgbClr val="0000FF"/>
                </a:solidFill>
                <a:latin typeface="Calibri"/>
                <a:ea typeface="Calibri"/>
                <a:cs typeface="Calibri"/>
                <a:sym typeface="Calibri"/>
              </a:rPr>
              <a:t>Source/Spread</a:t>
            </a:r>
            <a:endParaRPr b="1" i="0" sz="2600" u="none" cap="none" strike="noStrike">
              <a:solidFill>
                <a:srgbClr val="0000FF"/>
              </a:solidFill>
              <a:latin typeface="Calibri"/>
              <a:ea typeface="Calibri"/>
              <a:cs typeface="Calibri"/>
              <a:sym typeface="Calibri"/>
            </a:endParaRPr>
          </a:p>
        </p:txBody>
      </p:sp>
      <p:sp>
        <p:nvSpPr>
          <p:cNvPr id="151" name="Google Shape;151;p6"/>
          <p:cNvSpPr txBox="1"/>
          <p:nvPr/>
        </p:nvSpPr>
        <p:spPr>
          <a:xfrm>
            <a:off x="162000" y="2497500"/>
            <a:ext cx="8775000" cy="34017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rgbClr val="000000"/>
              </a:buClr>
              <a:buSzPts val="1900"/>
              <a:buFont typeface="Calibri"/>
              <a:buChar char="●"/>
            </a:pPr>
            <a:r>
              <a:rPr b="1" i="0" lang="en-US" sz="1900" u="none" cap="none" strike="noStrike">
                <a:solidFill>
                  <a:srgbClr val="000000"/>
                </a:solidFill>
                <a:latin typeface="Calibri"/>
                <a:ea typeface="Calibri"/>
                <a:cs typeface="Calibri"/>
                <a:sym typeface="Calibri"/>
              </a:rPr>
              <a:t>False claims from social media, podcasts, and misperceptions of scientific findings.</a:t>
            </a:r>
            <a:endParaRPr b="1" i="0" sz="19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Char char="●"/>
            </a:pPr>
            <a:r>
              <a:rPr b="1" i="0" lang="en-US" sz="1900" u="none" cap="none" strike="noStrike">
                <a:solidFill>
                  <a:srgbClr val="000000"/>
                </a:solidFill>
                <a:latin typeface="Calibri"/>
                <a:ea typeface="Calibri"/>
                <a:cs typeface="Calibri"/>
                <a:sym typeface="Calibri"/>
              </a:rPr>
              <a:t>The Web 2.0 technology has further accelerated the consumption of fake news and its impact on society.</a:t>
            </a:r>
            <a:endParaRPr b="1" i="0" sz="19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Char char="●"/>
            </a:pPr>
            <a:r>
              <a:rPr b="1" i="0" lang="en-US" sz="1900" u="none" cap="none" strike="noStrike">
                <a:solidFill>
                  <a:srgbClr val="FF0000"/>
                </a:solidFill>
                <a:latin typeface="Calibri"/>
                <a:ea typeface="Calibri"/>
                <a:cs typeface="Calibri"/>
                <a:sym typeface="Calibri"/>
              </a:rPr>
              <a:t>Case:</a:t>
            </a:r>
            <a:r>
              <a:rPr b="1" i="0" lang="en-US" sz="1900" u="none" cap="none" strike="noStrike">
                <a:solidFill>
                  <a:srgbClr val="000000"/>
                </a:solidFill>
                <a:latin typeface="Calibri"/>
                <a:ea typeface="Calibri"/>
                <a:cs typeface="Calibri"/>
                <a:sym typeface="Calibri"/>
              </a:rPr>
              <a:t> The middle schoolers at Philadelphia believed that the earth is flat because of the idea they picked up from basketball star Kyrie Irving, who said that on a podcast[1].</a:t>
            </a:r>
            <a:endParaRPr b="1" i="0" sz="19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Calibri"/>
              <a:ea typeface="Calibri"/>
              <a:cs typeface="Calibri"/>
              <a:sym typeface="Calibri"/>
            </a:endParaRPr>
          </a:p>
        </p:txBody>
      </p:sp>
      <p:sp>
        <p:nvSpPr>
          <p:cNvPr id="152" name="Google Shape;152;p6"/>
          <p:cNvSpPr txBox="1"/>
          <p:nvPr/>
        </p:nvSpPr>
        <p:spPr>
          <a:xfrm>
            <a:off x="0" y="5656500"/>
            <a:ext cx="104220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Calibri"/>
                <a:ea typeface="Calibri"/>
                <a:cs typeface="Calibri"/>
                <a:sym typeface="Calibri"/>
              </a:rPr>
              <a:t>[1] A Wolfman-Arent. The ongoing battle between science teachers and fake news. National Public Radio (NPR): Morning Edition, 2017.</a:t>
            </a:r>
            <a:endParaRPr b="0" i="0" sz="1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7"/>
          <p:cNvSpPr txBox="1"/>
          <p:nvPr>
            <p:ph type="title"/>
          </p:nvPr>
        </p:nvSpPr>
        <p:spPr>
          <a:xfrm>
            <a:off x="311700" y="989117"/>
            <a:ext cx="8520600" cy="76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SzPct val="75757"/>
              <a:buNone/>
            </a:pPr>
            <a:r>
              <a:rPr lang="en-US"/>
              <a:t>Why misinformation is dangerous ?</a:t>
            </a:r>
            <a:endParaRPr/>
          </a:p>
        </p:txBody>
      </p:sp>
      <p:sp>
        <p:nvSpPr>
          <p:cNvPr id="159" name="Google Shape;159;p7"/>
          <p:cNvSpPr txBox="1"/>
          <p:nvPr/>
        </p:nvSpPr>
        <p:spPr>
          <a:xfrm>
            <a:off x="135000" y="1741500"/>
            <a:ext cx="8775000" cy="585000"/>
          </a:xfrm>
          <a:prstGeom prst="rect">
            <a:avLst/>
          </a:prstGeom>
          <a:noFill/>
          <a:ln>
            <a:noFill/>
          </a:ln>
        </p:spPr>
        <p:txBody>
          <a:bodyPr anchorCtr="0" anchor="t" bIns="91425" lIns="91425" spcFirstLastPara="1" rIns="91425" wrap="square" tIns="91425">
            <a:spAutoFit/>
          </a:bodyPr>
          <a:lstStyle/>
          <a:p>
            <a:pPr indent="-393700" lvl="0" marL="457200" marR="0" rtl="0" algn="l">
              <a:lnSpc>
                <a:spcPct val="100000"/>
              </a:lnSpc>
              <a:spcBef>
                <a:spcPts val="0"/>
              </a:spcBef>
              <a:spcAft>
                <a:spcPts val="0"/>
              </a:spcAft>
              <a:buClr>
                <a:srgbClr val="0000FF"/>
              </a:buClr>
              <a:buSzPts val="2600"/>
              <a:buFont typeface="Calibri"/>
              <a:buChar char="❖"/>
            </a:pPr>
            <a:r>
              <a:rPr b="1" i="0" lang="en-US" sz="2600" u="none" cap="none" strike="noStrike">
                <a:solidFill>
                  <a:srgbClr val="0000FF"/>
                </a:solidFill>
                <a:latin typeface="Calibri"/>
                <a:ea typeface="Calibri"/>
                <a:cs typeface="Calibri"/>
                <a:sym typeface="Calibri"/>
              </a:rPr>
              <a:t>Construction/Context of information sometimes cost lives</a:t>
            </a:r>
            <a:endParaRPr b="1" i="0" sz="2600" u="none" cap="none" strike="noStrike">
              <a:solidFill>
                <a:srgbClr val="0000FF"/>
              </a:solidFill>
              <a:latin typeface="Calibri"/>
              <a:ea typeface="Calibri"/>
              <a:cs typeface="Calibri"/>
              <a:sym typeface="Calibri"/>
            </a:endParaRPr>
          </a:p>
        </p:txBody>
      </p:sp>
      <p:sp>
        <p:nvSpPr>
          <p:cNvPr id="160" name="Google Shape;160;p7"/>
          <p:cNvSpPr txBox="1"/>
          <p:nvPr/>
        </p:nvSpPr>
        <p:spPr>
          <a:xfrm>
            <a:off x="162000" y="2497500"/>
            <a:ext cx="8775000" cy="36942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rgbClr val="000000"/>
              </a:buClr>
              <a:buSzPts val="1900"/>
              <a:buFont typeface="Calibri"/>
              <a:buChar char="●"/>
            </a:pPr>
            <a:r>
              <a:rPr b="1" i="0" lang="en-US" sz="1900" u="none" cap="none" strike="noStrike">
                <a:solidFill>
                  <a:srgbClr val="000000"/>
                </a:solidFill>
                <a:latin typeface="Calibri"/>
                <a:ea typeface="Calibri"/>
                <a:cs typeface="Calibri"/>
                <a:sym typeface="Calibri"/>
              </a:rPr>
              <a:t>Important and changes the meaning to Information.</a:t>
            </a:r>
            <a:endParaRPr b="1" i="0" sz="19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Char char="●"/>
            </a:pPr>
            <a:r>
              <a:rPr b="1" i="0" lang="en-US" sz="1900" u="none" cap="none" strike="noStrike">
                <a:solidFill>
                  <a:srgbClr val="FF0000"/>
                </a:solidFill>
                <a:latin typeface="Calibri"/>
                <a:ea typeface="Calibri"/>
                <a:cs typeface="Calibri"/>
                <a:sym typeface="Calibri"/>
              </a:rPr>
              <a:t>Case</a:t>
            </a:r>
            <a:r>
              <a:rPr b="1" i="0" lang="en-US" sz="1900" u="none" cap="none" strike="noStrike">
                <a:solidFill>
                  <a:srgbClr val="000000"/>
                </a:solidFill>
                <a:latin typeface="Calibri"/>
                <a:ea typeface="Calibri"/>
                <a:cs typeface="Calibri"/>
                <a:sym typeface="Calibri"/>
              </a:rPr>
              <a:t>: Donald J Trump made 11 tweets about unproven therapies and mentioned these therapies 65 times in White House briefings, especially touting hydroxychloroquine and chloroquine. </a:t>
            </a:r>
            <a:endParaRPr b="1" i="0" sz="19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000000"/>
              </a:buClr>
              <a:buSzPts val="1900"/>
              <a:buFont typeface="Calibri"/>
              <a:buChar char="●"/>
            </a:pPr>
            <a:r>
              <a:rPr b="1" i="0" lang="en-US" sz="1900" u="none" cap="none" strike="noStrike">
                <a:solidFill>
                  <a:srgbClr val="000000"/>
                </a:solidFill>
                <a:latin typeface="Calibri"/>
                <a:ea typeface="Calibri"/>
                <a:cs typeface="Calibri"/>
                <a:sym typeface="Calibri"/>
              </a:rPr>
              <a:t>Tweets had an impression reach of 300% above Donald J Trump’s average.</a:t>
            </a:r>
            <a:endParaRPr b="1" i="0" sz="19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Calibri"/>
              <a:ea typeface="Calibri"/>
              <a:cs typeface="Calibri"/>
              <a:sym typeface="Calibri"/>
            </a:endParaRPr>
          </a:p>
          <a:p>
            <a:pPr indent="-349250" lvl="0" marL="457200" marR="0" rtl="0" algn="l">
              <a:lnSpc>
                <a:spcPct val="100000"/>
              </a:lnSpc>
              <a:spcBef>
                <a:spcPts val="0"/>
              </a:spcBef>
              <a:spcAft>
                <a:spcPts val="0"/>
              </a:spcAft>
              <a:buClr>
                <a:srgbClr val="FF0000"/>
              </a:buClr>
              <a:buSzPts val="1900"/>
              <a:buFont typeface="Calibri"/>
              <a:buChar char="●"/>
            </a:pPr>
            <a:r>
              <a:rPr b="1" i="0" lang="en-US" sz="1900" u="none" cap="none" strike="noStrike">
                <a:solidFill>
                  <a:srgbClr val="FF0000"/>
                </a:solidFill>
                <a:latin typeface="Calibri"/>
                <a:ea typeface="Calibri"/>
                <a:cs typeface="Calibri"/>
                <a:sym typeface="Calibri"/>
              </a:rPr>
              <a:t>Result: Death attributed to the wrongful ingestion of a chloroquine-containing compound occurred.</a:t>
            </a:r>
            <a:endParaRPr b="1" i="0" sz="1900" u="none" cap="none" strike="noStrike">
              <a:solidFill>
                <a:srgbClr val="FF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Calibri"/>
              <a:ea typeface="Calibri"/>
              <a:cs typeface="Calibri"/>
              <a:sym typeface="Calibri"/>
            </a:endParaRPr>
          </a:p>
        </p:txBody>
      </p:sp>
      <p:sp>
        <p:nvSpPr>
          <p:cNvPr id="161" name="Google Shape;161;p7"/>
          <p:cNvSpPr txBox="1"/>
          <p:nvPr/>
        </p:nvSpPr>
        <p:spPr>
          <a:xfrm>
            <a:off x="0" y="5656500"/>
            <a:ext cx="104220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Calibri"/>
                <a:ea typeface="Calibri"/>
                <a:cs typeface="Calibri"/>
                <a:sym typeface="Calibri"/>
              </a:rPr>
              <a:t>Source: </a:t>
            </a:r>
            <a:r>
              <a:rPr b="0" i="0" lang="en-US" sz="1300" u="sng" cap="none" strike="noStrike">
                <a:solidFill>
                  <a:schemeClr val="hlink"/>
                </a:solidFill>
                <a:latin typeface="Calibri"/>
                <a:ea typeface="Calibri"/>
                <a:cs typeface="Calibri"/>
                <a:sym typeface="Calibri"/>
                <a:hlinkClick r:id="rId3"/>
              </a:rPr>
              <a:t>https://www.ncbi.nlm.nih.gov/pmc/articles/PMC7685699/</a:t>
            </a:r>
            <a:r>
              <a:rPr b="0" i="0" lang="en-US" sz="1300" u="none" cap="none" strike="noStrike">
                <a:solidFill>
                  <a:srgbClr val="000000"/>
                </a:solidFill>
                <a:latin typeface="Calibri"/>
                <a:ea typeface="Calibri"/>
                <a:cs typeface="Calibri"/>
                <a:sym typeface="Calibri"/>
              </a:rPr>
              <a:t> </a:t>
            </a:r>
            <a:endParaRPr b="0" i="0" sz="1300" u="none" cap="none" strike="noStrik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8"/>
          <p:cNvSpPr txBox="1"/>
          <p:nvPr>
            <p:ph type="title"/>
          </p:nvPr>
        </p:nvSpPr>
        <p:spPr>
          <a:xfrm>
            <a:off x="311700" y="989117"/>
            <a:ext cx="8520600" cy="76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SzPct val="75757"/>
              <a:buNone/>
            </a:pPr>
            <a:r>
              <a:rPr lang="en-US"/>
              <a:t>Why misinformation is dangerous ?</a:t>
            </a:r>
            <a:endParaRPr/>
          </a:p>
        </p:txBody>
      </p:sp>
      <p:sp>
        <p:nvSpPr>
          <p:cNvPr id="168" name="Google Shape;168;p8"/>
          <p:cNvSpPr txBox="1"/>
          <p:nvPr/>
        </p:nvSpPr>
        <p:spPr>
          <a:xfrm>
            <a:off x="135000" y="1741500"/>
            <a:ext cx="8775000" cy="585000"/>
          </a:xfrm>
          <a:prstGeom prst="rect">
            <a:avLst/>
          </a:prstGeom>
          <a:noFill/>
          <a:ln>
            <a:noFill/>
          </a:ln>
        </p:spPr>
        <p:txBody>
          <a:bodyPr anchorCtr="0" anchor="t" bIns="91425" lIns="91425" spcFirstLastPara="1" rIns="91425" wrap="square" tIns="91425">
            <a:spAutoFit/>
          </a:bodyPr>
          <a:lstStyle/>
          <a:p>
            <a:pPr indent="-393700" lvl="0" marL="457200" marR="0" rtl="0" algn="l">
              <a:lnSpc>
                <a:spcPct val="100000"/>
              </a:lnSpc>
              <a:spcBef>
                <a:spcPts val="0"/>
              </a:spcBef>
              <a:spcAft>
                <a:spcPts val="0"/>
              </a:spcAft>
              <a:buClr>
                <a:srgbClr val="0000FF"/>
              </a:buClr>
              <a:buSzPts val="2600"/>
              <a:buFont typeface="Calibri"/>
              <a:buChar char="❖"/>
            </a:pPr>
            <a:r>
              <a:rPr b="1" i="0" lang="en-US" sz="2600" u="none" cap="none" strike="noStrike">
                <a:solidFill>
                  <a:srgbClr val="0000FF"/>
                </a:solidFill>
                <a:latin typeface="Calibri"/>
                <a:ea typeface="Calibri"/>
                <a:cs typeface="Calibri"/>
                <a:sym typeface="Calibri"/>
              </a:rPr>
              <a:t>Real World Impacts</a:t>
            </a:r>
            <a:endParaRPr b="1" i="0" sz="2600" u="none" cap="none" strike="noStrike">
              <a:solidFill>
                <a:srgbClr val="0000FF"/>
              </a:solidFill>
              <a:latin typeface="Calibri"/>
              <a:ea typeface="Calibri"/>
              <a:cs typeface="Calibri"/>
              <a:sym typeface="Calibri"/>
            </a:endParaRPr>
          </a:p>
        </p:txBody>
      </p:sp>
      <p:pic>
        <p:nvPicPr>
          <p:cNvPr id="169" name="Google Shape;169;p8"/>
          <p:cNvPicPr preferRelativeResize="0"/>
          <p:nvPr/>
        </p:nvPicPr>
        <p:blipFill rotWithShape="1">
          <a:blip r:embed="rId3">
            <a:alphaModFix/>
          </a:blip>
          <a:srcRect b="0" l="-4668" r="0" t="0"/>
          <a:stretch/>
        </p:blipFill>
        <p:spPr>
          <a:xfrm>
            <a:off x="135000" y="2326500"/>
            <a:ext cx="8476799" cy="3938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blank">
  <a:themeElements>
    <a:clrScheme name="Boise State Theme">
      <a:dk1>
        <a:srgbClr val="191917"/>
      </a:dk1>
      <a:lt1>
        <a:srgbClr val="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ank">
  <a:themeElements>
    <a:clrScheme name="Boise State Theme">
      <a:dk1>
        <a:srgbClr val="191917"/>
      </a:dk1>
      <a:lt1>
        <a:srgbClr val="FFFFFF"/>
      </a:lt1>
      <a:dk2>
        <a:srgbClr val="09347A"/>
      </a:dk2>
      <a:lt2>
        <a:srgbClr val="F6F6F5"/>
      </a:lt2>
      <a:accent1>
        <a:srgbClr val="0169A4"/>
      </a:accent1>
      <a:accent2>
        <a:srgbClr val="F1632A"/>
      </a:accent2>
      <a:accent3>
        <a:srgbClr val="007DC3"/>
      </a:accent3>
      <a:accent4>
        <a:srgbClr val="8064A2"/>
      </a:accent4>
      <a:accent5>
        <a:srgbClr val="4BACC6"/>
      </a:accent5>
      <a:accent6>
        <a:srgbClr val="F79646"/>
      </a:accent6>
      <a:hlink>
        <a:srgbClr val="3399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